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6" r:id="rId1"/>
  </p:sldMasterIdLst>
  <p:notesMasterIdLst>
    <p:notesMasterId r:id="rId47"/>
  </p:notesMasterIdLst>
  <p:handoutMasterIdLst>
    <p:handoutMasterId r:id="rId48"/>
  </p:handoutMasterIdLst>
  <p:sldIdLst>
    <p:sldId id="256" r:id="rId2"/>
    <p:sldId id="257" r:id="rId3"/>
    <p:sldId id="258" r:id="rId4"/>
    <p:sldId id="283" r:id="rId5"/>
    <p:sldId id="259" r:id="rId6"/>
    <p:sldId id="262" r:id="rId7"/>
    <p:sldId id="265" r:id="rId8"/>
    <p:sldId id="281" r:id="rId9"/>
    <p:sldId id="282" r:id="rId10"/>
    <p:sldId id="264" r:id="rId11"/>
    <p:sldId id="266" r:id="rId12"/>
    <p:sldId id="267" r:id="rId13"/>
    <p:sldId id="269" r:id="rId14"/>
    <p:sldId id="270" r:id="rId15"/>
    <p:sldId id="271" r:id="rId16"/>
    <p:sldId id="274" r:id="rId17"/>
    <p:sldId id="291" r:id="rId18"/>
    <p:sldId id="292" r:id="rId19"/>
    <p:sldId id="293" r:id="rId20"/>
    <p:sldId id="288" r:id="rId21"/>
    <p:sldId id="314" r:id="rId22"/>
    <p:sldId id="284" r:id="rId23"/>
    <p:sldId id="278" r:id="rId24"/>
    <p:sldId id="276" r:id="rId25"/>
    <p:sldId id="279" r:id="rId26"/>
    <p:sldId id="285" r:id="rId27"/>
    <p:sldId id="309" r:id="rId28"/>
    <p:sldId id="294" r:id="rId29"/>
    <p:sldId id="295" r:id="rId30"/>
    <p:sldId id="304" r:id="rId31"/>
    <p:sldId id="305" r:id="rId32"/>
    <p:sldId id="306" r:id="rId33"/>
    <p:sldId id="319" r:id="rId34"/>
    <p:sldId id="320" r:id="rId35"/>
    <p:sldId id="311" r:id="rId36"/>
    <p:sldId id="315" r:id="rId37"/>
    <p:sldId id="316" r:id="rId38"/>
    <p:sldId id="317" r:id="rId39"/>
    <p:sldId id="318" r:id="rId40"/>
    <p:sldId id="308" r:id="rId41"/>
    <p:sldId id="312" r:id="rId42"/>
    <p:sldId id="321" r:id="rId43"/>
    <p:sldId id="322" r:id="rId44"/>
    <p:sldId id="323" r:id="rId45"/>
    <p:sldId id="280" r:id="rId46"/>
  </p:sldIdLst>
  <p:sldSz cx="9144000" cy="6858000" type="screen4x3"/>
  <p:notesSz cx="7026275" cy="9312275"/>
  <p:defaultTextStyle>
    <a:defPPr>
      <a:defRPr lang="de-CH"/>
    </a:defPPr>
    <a:lvl1pPr algn="ctr" rtl="0" fontAlgn="base">
      <a:spcBef>
        <a:spcPct val="0"/>
      </a:spcBef>
      <a:spcAft>
        <a:spcPct val="0"/>
      </a:spcAft>
      <a:defRPr kern="1200">
        <a:solidFill>
          <a:schemeClr val="tx1"/>
        </a:solidFill>
        <a:latin typeface="Frutiger 55 Roman" pitchFamily="34" charset="0"/>
        <a:ea typeface="+mn-ea"/>
        <a:cs typeface="+mn-cs"/>
      </a:defRPr>
    </a:lvl1pPr>
    <a:lvl2pPr marL="457200" algn="ctr" rtl="0" fontAlgn="base">
      <a:spcBef>
        <a:spcPct val="0"/>
      </a:spcBef>
      <a:spcAft>
        <a:spcPct val="0"/>
      </a:spcAft>
      <a:defRPr kern="1200">
        <a:solidFill>
          <a:schemeClr val="tx1"/>
        </a:solidFill>
        <a:latin typeface="Frutiger 55 Roman" pitchFamily="34" charset="0"/>
        <a:ea typeface="+mn-ea"/>
        <a:cs typeface="+mn-cs"/>
      </a:defRPr>
    </a:lvl2pPr>
    <a:lvl3pPr marL="914400" algn="ctr" rtl="0" fontAlgn="base">
      <a:spcBef>
        <a:spcPct val="0"/>
      </a:spcBef>
      <a:spcAft>
        <a:spcPct val="0"/>
      </a:spcAft>
      <a:defRPr kern="1200">
        <a:solidFill>
          <a:schemeClr val="tx1"/>
        </a:solidFill>
        <a:latin typeface="Frutiger 55 Roman" pitchFamily="34" charset="0"/>
        <a:ea typeface="+mn-ea"/>
        <a:cs typeface="+mn-cs"/>
      </a:defRPr>
    </a:lvl3pPr>
    <a:lvl4pPr marL="1371600" algn="ctr" rtl="0" fontAlgn="base">
      <a:spcBef>
        <a:spcPct val="0"/>
      </a:spcBef>
      <a:spcAft>
        <a:spcPct val="0"/>
      </a:spcAft>
      <a:defRPr kern="1200">
        <a:solidFill>
          <a:schemeClr val="tx1"/>
        </a:solidFill>
        <a:latin typeface="Frutiger 55 Roman" pitchFamily="34" charset="0"/>
        <a:ea typeface="+mn-ea"/>
        <a:cs typeface="+mn-cs"/>
      </a:defRPr>
    </a:lvl4pPr>
    <a:lvl5pPr marL="1828800" algn="ctr" rtl="0" fontAlgn="base">
      <a:spcBef>
        <a:spcPct val="0"/>
      </a:spcBef>
      <a:spcAft>
        <a:spcPct val="0"/>
      </a:spcAft>
      <a:defRPr kern="1200">
        <a:solidFill>
          <a:schemeClr val="tx1"/>
        </a:solidFill>
        <a:latin typeface="Frutiger 55 Roman" pitchFamily="34" charset="0"/>
        <a:ea typeface="+mn-ea"/>
        <a:cs typeface="+mn-cs"/>
      </a:defRPr>
    </a:lvl5pPr>
    <a:lvl6pPr marL="2286000" algn="l" defTabSz="914400" rtl="0" eaLnBrk="1" latinLnBrk="0" hangingPunct="1">
      <a:defRPr kern="1200">
        <a:solidFill>
          <a:schemeClr val="tx1"/>
        </a:solidFill>
        <a:latin typeface="Frutiger 55 Roman" pitchFamily="34" charset="0"/>
        <a:ea typeface="+mn-ea"/>
        <a:cs typeface="+mn-cs"/>
      </a:defRPr>
    </a:lvl6pPr>
    <a:lvl7pPr marL="2743200" algn="l" defTabSz="914400" rtl="0" eaLnBrk="1" latinLnBrk="0" hangingPunct="1">
      <a:defRPr kern="1200">
        <a:solidFill>
          <a:schemeClr val="tx1"/>
        </a:solidFill>
        <a:latin typeface="Frutiger 55 Roman" pitchFamily="34" charset="0"/>
        <a:ea typeface="+mn-ea"/>
        <a:cs typeface="+mn-cs"/>
      </a:defRPr>
    </a:lvl7pPr>
    <a:lvl8pPr marL="3200400" algn="l" defTabSz="914400" rtl="0" eaLnBrk="1" latinLnBrk="0" hangingPunct="1">
      <a:defRPr kern="1200">
        <a:solidFill>
          <a:schemeClr val="tx1"/>
        </a:solidFill>
        <a:latin typeface="Frutiger 55 Roman" pitchFamily="34" charset="0"/>
        <a:ea typeface="+mn-ea"/>
        <a:cs typeface="+mn-cs"/>
      </a:defRPr>
    </a:lvl8pPr>
    <a:lvl9pPr marL="3657600" algn="l" defTabSz="914400" rtl="0" eaLnBrk="1" latinLnBrk="0" hangingPunct="1">
      <a:defRPr kern="1200">
        <a:solidFill>
          <a:schemeClr val="tx1"/>
        </a:solidFill>
        <a:latin typeface="Frutiger 55 Roman"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A69A96"/>
    <a:srgbClr val="EF7C00"/>
    <a:srgbClr val="FFD000"/>
    <a:srgbClr val="C0C200"/>
    <a:srgbClr val="00A686"/>
    <a:srgbClr val="700088"/>
    <a:srgbClr val="DC14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4" autoAdjust="0"/>
    <p:restoredTop sz="73045" autoAdjust="0"/>
  </p:normalViewPr>
  <p:slideViewPr>
    <p:cSldViewPr>
      <p:cViewPr varScale="1">
        <p:scale>
          <a:sx n="60" d="100"/>
          <a:sy n="60" d="100"/>
        </p:scale>
        <p:origin x="-2054" y="-82"/>
      </p:cViewPr>
      <p:guideLst>
        <p:guide orient="horz" pos="3838"/>
        <p:guide orient="horz" pos="4136"/>
        <p:guide orient="horz" pos="391"/>
        <p:guide orient="horz" pos="1117"/>
        <p:guide orient="horz" pos="182"/>
        <p:guide orient="horz" pos="1253"/>
        <p:guide pos="249"/>
        <p:guide pos="5556"/>
        <p:guide pos="4559"/>
        <p:guide pos="5148"/>
        <p:guide pos="2448"/>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822" y="442"/>
      </p:cViewPr>
      <p:guideLst>
        <p:guide orient="horz" pos="346"/>
        <p:guide pos="58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5874747" cy="465614"/>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l">
              <a:defRPr sz="1000"/>
            </a:lvl1pPr>
          </a:lstStyle>
          <a:p>
            <a:pPr>
              <a:defRPr/>
            </a:pPr>
            <a:endParaRPr lang="en-US" dirty="0"/>
          </a:p>
        </p:txBody>
      </p:sp>
      <p:sp>
        <p:nvSpPr>
          <p:cNvPr id="55299" name="Rectangle 3"/>
          <p:cNvSpPr>
            <a:spLocks noGrp="1" noChangeArrowheads="1"/>
          </p:cNvSpPr>
          <p:nvPr>
            <p:ph type="dt" sz="quarter" idx="1"/>
          </p:nvPr>
        </p:nvSpPr>
        <p:spPr bwMode="auto">
          <a:xfrm>
            <a:off x="5874747" y="9079468"/>
            <a:ext cx="1151528" cy="23280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700">
                <a:latin typeface="Frutiger 45 Light" pitchFamily="34" charset="0"/>
              </a:defRPr>
            </a:lvl1pPr>
          </a:lstStyle>
          <a:p>
            <a:pPr>
              <a:defRPr/>
            </a:pPr>
            <a:endParaRPr lang="en-US" dirty="0">
              <a:latin typeface="Frutiger 55 Roman"/>
            </a:endParaRPr>
          </a:p>
        </p:txBody>
      </p:sp>
      <p:sp>
        <p:nvSpPr>
          <p:cNvPr id="55300" name="Rectangle 4"/>
          <p:cNvSpPr>
            <a:spLocks noGrp="1" noChangeArrowheads="1"/>
          </p:cNvSpPr>
          <p:nvPr>
            <p:ph type="ftr" sz="quarter" idx="2"/>
          </p:nvPr>
        </p:nvSpPr>
        <p:spPr bwMode="auto">
          <a:xfrm>
            <a:off x="0" y="8845045"/>
            <a:ext cx="5799930"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l">
              <a:defRPr sz="700">
                <a:latin typeface="Frutiger 45 Light" pitchFamily="34" charset="0"/>
              </a:defRPr>
            </a:lvl1pPr>
          </a:lstStyle>
          <a:p>
            <a:pPr>
              <a:defRPr/>
            </a:pPr>
            <a:r>
              <a:rPr lang="en-US" dirty="0">
                <a:latin typeface="Frutiger 55 Roman"/>
              </a:rPr>
              <a:t>C:\Documents and Settings\chy5484\Local Settings\Application Data\Office\Macros\Ppt_ci\Templates\Pres_blue_on_white.pot</a:t>
            </a:r>
          </a:p>
        </p:txBody>
      </p:sp>
      <p:sp>
        <p:nvSpPr>
          <p:cNvPr id="55301" name="Rectangle 5"/>
          <p:cNvSpPr>
            <a:spLocks noGrp="1" noChangeArrowheads="1"/>
          </p:cNvSpPr>
          <p:nvPr>
            <p:ph type="sldNum" sz="quarter" idx="3"/>
          </p:nvPr>
        </p:nvSpPr>
        <p:spPr bwMode="auto">
          <a:xfrm>
            <a:off x="6169136" y="8845045"/>
            <a:ext cx="855514" cy="211789"/>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700">
                <a:latin typeface="Frutiger 45 Light" pitchFamily="34" charset="0"/>
              </a:defRPr>
            </a:lvl1pPr>
          </a:lstStyle>
          <a:p>
            <a:pPr>
              <a:defRPr/>
            </a:pPr>
            <a:fld id="{3DF00519-7975-4CDD-94B5-438A50C8F4A4}" type="slidenum">
              <a:rPr lang="en-US">
                <a:latin typeface="Frutiger 55 Roman"/>
              </a:rPr>
              <a:pPr>
                <a:defRPr/>
              </a:pPr>
              <a:t>‹#›</a:t>
            </a:fld>
            <a:endParaRPr lang="en-US" dirty="0">
              <a:latin typeface="Frutiger 55 Roman"/>
            </a:endParaRPr>
          </a:p>
        </p:txBody>
      </p:sp>
    </p:spTree>
    <p:extLst>
      <p:ext uri="{BB962C8B-B14F-4D97-AF65-F5344CB8AC3E}">
        <p14:creationId xmlns:p14="http://schemas.microsoft.com/office/powerpoint/2010/main" val="1341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5874747"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l">
              <a:defRPr sz="1000"/>
            </a:lvl1pPr>
          </a:lstStyle>
          <a:p>
            <a:pPr>
              <a:defRPr/>
            </a:pPr>
            <a:endParaRPr lang="de-CH"/>
          </a:p>
        </p:txBody>
      </p:sp>
      <p:sp>
        <p:nvSpPr>
          <p:cNvPr id="25603" name="Rectangle 3"/>
          <p:cNvSpPr>
            <a:spLocks noGrp="1" noChangeArrowheads="1"/>
          </p:cNvSpPr>
          <p:nvPr>
            <p:ph type="dt" idx="1"/>
          </p:nvPr>
        </p:nvSpPr>
        <p:spPr bwMode="auto">
          <a:xfrm>
            <a:off x="5801557" y="9079468"/>
            <a:ext cx="1224718" cy="232807"/>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700">
                <a:latin typeface="Frutiger 45 Light" pitchFamily="34" charset="0"/>
              </a:defRPr>
            </a:lvl1pPr>
          </a:lstStyle>
          <a:p>
            <a:pPr>
              <a:defRPr/>
            </a:pPr>
            <a:endParaRPr lang="de-CH">
              <a:latin typeface="Frutiger 55 Roman"/>
            </a:endParaRPr>
          </a:p>
        </p:txBody>
      </p:sp>
      <p:sp>
        <p:nvSpPr>
          <p:cNvPr id="25605" name="Rectangle 5"/>
          <p:cNvSpPr>
            <a:spLocks noGrp="1" noChangeArrowheads="1"/>
          </p:cNvSpPr>
          <p:nvPr>
            <p:ph type="body" sz="quarter" idx="3"/>
          </p:nvPr>
        </p:nvSpPr>
        <p:spPr bwMode="auto">
          <a:xfrm>
            <a:off x="1153155" y="4423331"/>
            <a:ext cx="4721591" cy="419052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25606" name="Rectangle 6"/>
          <p:cNvSpPr>
            <a:spLocks noGrp="1" noChangeArrowheads="1"/>
          </p:cNvSpPr>
          <p:nvPr>
            <p:ph type="ftr" sz="quarter" idx="4"/>
          </p:nvPr>
        </p:nvSpPr>
        <p:spPr bwMode="auto">
          <a:xfrm>
            <a:off x="1" y="8845045"/>
            <a:ext cx="5578732" cy="465614"/>
          </a:xfrm>
          <a:prstGeom prst="rect">
            <a:avLst/>
          </a:prstGeom>
          <a:noFill/>
          <a:ln w="9525">
            <a:noFill/>
            <a:miter lim="800000"/>
            <a:headEnd/>
            <a:tailEnd/>
          </a:ln>
          <a:effectLst/>
        </p:spPr>
        <p:txBody>
          <a:bodyPr vert="horz" wrap="square" lIns="93360" tIns="46680" rIns="93360" bIns="46680" numCol="1" anchor="t" anchorCtr="0" compatLnSpc="1">
            <a:prstTxWarp prst="textNoShape">
              <a:avLst/>
            </a:prstTxWarp>
          </a:bodyPr>
          <a:lstStyle>
            <a:lvl1pPr algn="l">
              <a:defRPr sz="700">
                <a:latin typeface="Frutiger 45 Light" pitchFamily="34" charset="0"/>
              </a:defRPr>
            </a:lvl1pPr>
          </a:lstStyle>
          <a:p>
            <a:pPr>
              <a:defRPr/>
            </a:pPr>
            <a:r>
              <a:rPr lang="de-CH">
                <a:latin typeface="Frutiger 55 Roman"/>
              </a:rPr>
              <a:t>C:\Documents and Settings\chy5484\Local Settings\Application Data\Office\Macros\Ppt_ci\Templates\Pres_blue_on_white.pot</a:t>
            </a:r>
          </a:p>
        </p:txBody>
      </p:sp>
      <p:sp>
        <p:nvSpPr>
          <p:cNvPr id="25607" name="Rectangle 7"/>
          <p:cNvSpPr>
            <a:spLocks noGrp="1" noChangeArrowheads="1"/>
          </p:cNvSpPr>
          <p:nvPr>
            <p:ph type="sldNum" sz="quarter" idx="5"/>
          </p:nvPr>
        </p:nvSpPr>
        <p:spPr bwMode="auto">
          <a:xfrm>
            <a:off x="5874747" y="8845045"/>
            <a:ext cx="1149902" cy="211789"/>
          </a:xfrm>
          <a:prstGeom prst="rect">
            <a:avLst/>
          </a:prstGeom>
          <a:noFill/>
          <a:ln w="9525">
            <a:noFill/>
            <a:miter lim="800000"/>
            <a:headEnd/>
            <a:tailEnd/>
          </a:ln>
          <a:effectLst/>
        </p:spPr>
        <p:txBody>
          <a:bodyPr vert="horz" wrap="square" lIns="93360" tIns="46680" rIns="93360" bIns="46680" numCol="1" anchor="b" anchorCtr="0" compatLnSpc="1">
            <a:prstTxWarp prst="textNoShape">
              <a:avLst/>
            </a:prstTxWarp>
          </a:bodyPr>
          <a:lstStyle>
            <a:lvl1pPr algn="r">
              <a:defRPr sz="700">
                <a:latin typeface="Frutiger 45 Light" pitchFamily="34" charset="0"/>
              </a:defRPr>
            </a:lvl1pPr>
          </a:lstStyle>
          <a:p>
            <a:pPr>
              <a:defRPr/>
            </a:pPr>
            <a:fld id="{475CD906-F4ED-4B57-B378-066D31B31DF5}" type="slidenum">
              <a:rPr lang="de-CH">
                <a:latin typeface="Frutiger 55 Roman"/>
              </a:rPr>
              <a:pPr>
                <a:defRPr/>
              </a:pPr>
              <a:t>‹#›</a:t>
            </a:fld>
            <a:endParaRPr lang="de-CH">
              <a:latin typeface="Frutiger 55 Roman"/>
            </a:endParaRPr>
          </a:p>
        </p:txBody>
      </p:sp>
      <p:sp>
        <p:nvSpPr>
          <p:cNvPr id="43015" name="Rectangle 8"/>
          <p:cNvSpPr>
            <a:spLocks noGrp="1" noRot="1" noChangeAspect="1" noChangeArrowheads="1" noTextEdit="1"/>
          </p:cNvSpPr>
          <p:nvPr>
            <p:ph type="sldImg" idx="2"/>
          </p:nvPr>
        </p:nvSpPr>
        <p:spPr bwMode="auto">
          <a:xfrm>
            <a:off x="1184275" y="698500"/>
            <a:ext cx="4657725" cy="3492500"/>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1218808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Frutiger 45 Light"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Frutiger 45 Light"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Frutiger 45 Light"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Frutiger 45 Light"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Frutiger 45 Ligh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440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18D501FD-96C8-4339-87D5-78D3E71DF005}" type="slidenum">
              <a:rPr lang="de-CH" smtClean="0">
                <a:latin typeface="Frutiger 55 Roman"/>
              </a:rPr>
              <a:pPr eaLnBrk="1" hangingPunct="1"/>
              <a:t>1</a:t>
            </a:fld>
            <a:endParaRPr lang="de-CH" smtClean="0">
              <a:latin typeface="Frutiger 55 Roman"/>
            </a:endParaRPr>
          </a:p>
        </p:txBody>
      </p:sp>
      <p:sp>
        <p:nvSpPr>
          <p:cNvPr id="44036" name="Rectangle 2"/>
          <p:cNvSpPr>
            <a:spLocks noGrp="1" noRot="1" noChangeAspect="1" noChangeArrowheads="1" noTextEdit="1"/>
          </p:cNvSpPr>
          <p:nvPr>
            <p:ph type="sldImg"/>
          </p:nvPr>
        </p:nvSpPr>
        <p:spPr>
          <a:xfrm>
            <a:off x="1184275" y="698500"/>
            <a:ext cx="4657725" cy="349250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Welcome to Slip, trip and fall prevention - Zurich’s 10-point program approach.  The purpose of this webinar is to review with you the importance of slip, trip and fall prevention, not only from a General Liability viewpoint, but also from a Workers Compensation perspective.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42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8EE84958-44BE-471D-8CAA-9CFA2B9C89E2}" type="slidenum">
              <a:rPr lang="de-CH" smtClean="0">
                <a:latin typeface="Frutiger 55 Roman"/>
              </a:rPr>
              <a:pPr eaLnBrk="1" hangingPunct="1"/>
              <a:t>10</a:t>
            </a:fld>
            <a:endParaRPr lang="de-CH" smtClean="0">
              <a:latin typeface="Frutiger 55 Roman"/>
            </a:endParaRPr>
          </a:p>
        </p:txBody>
      </p:sp>
      <p:sp>
        <p:nvSpPr>
          <p:cNvPr id="54276" name="Rectangle 2"/>
          <p:cNvSpPr>
            <a:spLocks noGrp="1" noRot="1" noChangeAspect="1" noChangeArrowheads="1" noTextEdit="1"/>
          </p:cNvSpPr>
          <p:nvPr>
            <p:ph type="sldImg"/>
          </p:nvPr>
        </p:nvSpPr>
        <p:spPr>
          <a:xfrm>
            <a:off x="1184275" y="698500"/>
            <a:ext cx="4657725" cy="3492500"/>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Foreign substance potential is the likelihood of a contaminant or debris being on the walking/working surface. Foreign substances on a surface lead to slips, trips and falls.   Spill controls are critical to reducing foreign substance potential. These controls include clean up measures, barricades and signage to warn people that the floor is wet or contaminated.  The “tracking effect”-tracking substances, such as grease, on shoes can lead to the substance being spread, such as grease from a kitchen.  Proper cleaning protocols must be followed to keep floors safe.  The proper degreaser, hot or cold water as specified, aggressive cleaning with a bristle broom and the commitment to remove the dirty water from the surface are needed to avoid polymerization.  Polymerization is the accumulation of minerals and grease onto a kitchen or dining room floor.  If dirt and grease are not removed properly and only swabbed around on the floor,  the floor will appear clean but be very slippery when wet due to the loss of asperities or surface roughness.  Basically the surface roughness will be filled in with dirt and grease, reducing the available friction.</a:t>
            </a:r>
            <a:endParaRPr lang="en-US" sz="1200" b="1" dirty="0">
              <a:latin typeface="Frutiger 55 Roman"/>
            </a:endParaRPr>
          </a:p>
          <a:p>
            <a:pPr eaLnBrk="1" hangingPunct="1"/>
            <a:endParaRPr lang="en-US" sz="1200" b="1" dirty="0">
              <a:latin typeface="Frutiger 55 Roman"/>
            </a:endParaRPr>
          </a:p>
          <a:p>
            <a:pPr eaLnBrk="1" hangingPunct="1"/>
            <a:r>
              <a:rPr lang="en-US" sz="1200" dirty="0">
                <a:latin typeface="Frutiger 55 Roman"/>
              </a:rPr>
              <a:t>Determine the likelihood that a foreign substance will adversely affect the slip resistance of each walking surface evaluated and score appropriately.</a:t>
            </a:r>
          </a:p>
          <a:p>
            <a:pPr eaLnBrk="1" hangingPunct="1"/>
            <a:endParaRPr lang="en-US" sz="1200" dirty="0">
              <a:latin typeface="Frutiger 55 Roman"/>
            </a:endParaRPr>
          </a:p>
          <a:p>
            <a:pPr eaLnBrk="1" hangingPunct="1"/>
            <a:r>
              <a:rPr lang="en-US" sz="1200" dirty="0">
                <a:latin typeface="Frutiger 55 Roman"/>
              </a:rPr>
              <a:t>Permission to use photos from Allen Wingfield, Big Lots, Inc.</a:t>
            </a:r>
          </a:p>
          <a:p>
            <a:pPr eaLnBrk="1" hangingPunct="1"/>
            <a:endParaRPr lang="en-US" sz="1200" dirty="0">
              <a:latin typeface="Frutiger 55 Roman"/>
            </a:endParaRPr>
          </a:p>
          <a:p>
            <a:pPr eaLnBrk="1" hangingPunct="1"/>
            <a:r>
              <a:rPr lang="en-US" dirty="0" smtClean="0">
                <a:latin typeface="Frutiger 55 Roman"/>
              </a:rPr>
              <a:t>Yes, it will be fine. </a:t>
            </a:r>
          </a:p>
          <a:p>
            <a:pPr eaLnBrk="1" hangingPunct="1"/>
            <a:r>
              <a:rPr lang="en-US" dirty="0" smtClean="0">
                <a:latin typeface="Frutiger 55 Roman"/>
              </a:rPr>
              <a:t>-------------------------------------------------------------------------------------------------------------------------------------------------------------------</a:t>
            </a:r>
          </a:p>
          <a:p>
            <a:pPr eaLnBrk="1" hangingPunct="1"/>
            <a:r>
              <a:rPr lang="en-US" dirty="0" smtClean="0">
                <a:latin typeface="Frutiger 55 Roman"/>
              </a:rPr>
              <a:t>Most accidents are a consequence of unsafe behavior.  Change the behavior and you will reduce accidents</a:t>
            </a:r>
          </a:p>
          <a:p>
            <a:pPr eaLnBrk="1" hangingPunct="1"/>
            <a:r>
              <a:rPr lang="en-US" dirty="0" smtClean="0">
                <a:latin typeface="Frutiger 55 Roman"/>
              </a:rPr>
              <a:t>-------------------------------------------------------------------------------------------------------------------------------------------------------------------</a:t>
            </a:r>
          </a:p>
          <a:p>
            <a:pPr eaLnBrk="1" hangingPunct="1"/>
            <a:endParaRPr lang="en-US" dirty="0" smtClean="0">
              <a:latin typeface="Frutiger 55 Roman"/>
            </a:endParaRPr>
          </a:p>
          <a:p>
            <a:pPr eaLnBrk="1" hangingPunct="1"/>
            <a:r>
              <a:rPr lang="en-US" dirty="0" smtClean="0">
                <a:latin typeface="Frutiger 55 Roman"/>
              </a:rPr>
              <a:t>Allen Wingfield</a:t>
            </a:r>
          </a:p>
          <a:p>
            <a:pPr eaLnBrk="1" hangingPunct="1"/>
            <a:r>
              <a:rPr lang="en-US" dirty="0" smtClean="0">
                <a:latin typeface="Frutiger 55 Roman"/>
              </a:rPr>
              <a:t>Manager Risk Management</a:t>
            </a:r>
          </a:p>
          <a:p>
            <a:pPr eaLnBrk="1" hangingPunct="1"/>
            <a:r>
              <a:rPr lang="en-US" dirty="0" smtClean="0">
                <a:latin typeface="Frutiger 55 Roman"/>
              </a:rPr>
              <a:t>Big Lots Inc.</a:t>
            </a:r>
          </a:p>
          <a:p>
            <a:pPr eaLnBrk="1" hangingPunct="1"/>
            <a:r>
              <a:rPr lang="en-US" dirty="0" smtClean="0">
                <a:latin typeface="Frutiger 55 Roman"/>
              </a:rPr>
              <a:t>Phone 614-278-7205</a:t>
            </a:r>
          </a:p>
          <a:p>
            <a:pPr eaLnBrk="1" hangingPunct="1"/>
            <a:r>
              <a:rPr lang="en-US" dirty="0" smtClean="0">
                <a:latin typeface="Frutiger 55 Roman"/>
              </a:rPr>
              <a:t>Fax 614-278-7218</a:t>
            </a:r>
          </a:p>
          <a:p>
            <a:pPr eaLnBrk="1" hangingPunct="1"/>
            <a:r>
              <a:rPr lang="en-US" dirty="0" smtClean="0">
                <a:latin typeface="Frutiger 55 Roman"/>
              </a:rPr>
              <a:t>e-mail allenwingfield@biglots.com</a:t>
            </a:r>
          </a:p>
          <a:p>
            <a:pPr eaLnBrk="1" hangingPunct="1"/>
            <a:endParaRPr lang="en-US" dirty="0" smtClean="0">
              <a:latin typeface="Frutiger 55 Roman"/>
            </a:endParaRPr>
          </a:p>
          <a:p>
            <a:pPr eaLnBrk="1" hangingPunct="1"/>
            <a:r>
              <a:rPr lang="en-US" dirty="0" smtClean="0">
                <a:latin typeface="Frutiger 55 Roman"/>
              </a:rPr>
              <a:t>This communication is confidential and may contain privileged information intended solely for the named addressee(s). It may not be used or disclosed except for the purpose for which it has been sent. If you are not the intended recipient, you must not copy, distribute or take any action in reliance on it. Unless expressly stated, opinions in this message are those of the individual sender and not of Big Lots. If you have received this communication in error, please notify Big Lots by emailing postmaster@biglots.com quoting the sender and delete the message and any attached documents. Big Lots accepts no liability or responsibility for any onward transmission or use of emails and attachments having left the Big Lots domain.</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lvl="1" eaLnBrk="1" hangingPunct="1"/>
            <a:r>
              <a:rPr lang="en-US" b="1" dirty="0" smtClean="0">
                <a:latin typeface="Frutiger 55 Roman"/>
              </a:rPr>
              <a:t>Kelly Brown &lt;kelly.brown@zurichna.com&gt;</a:t>
            </a:r>
            <a:r>
              <a:rPr lang="en-US" dirty="0" smtClean="0">
                <a:latin typeface="Frutiger 55 Roman"/>
              </a:rPr>
              <a:t> </a:t>
            </a:r>
          </a:p>
          <a:p>
            <a:pPr lvl="1" eaLnBrk="1" hangingPunct="1"/>
            <a:r>
              <a:rPr lang="en-US" dirty="0" smtClean="0">
                <a:latin typeface="Frutiger 55 Roman"/>
              </a:rPr>
              <a:t>12/07/2009 01:35 PM 	</a:t>
            </a:r>
          </a:p>
          <a:p>
            <a:pPr eaLnBrk="1" hangingPunct="1"/>
            <a:r>
              <a:rPr lang="en-US" dirty="0" smtClean="0">
                <a:latin typeface="Frutiger 55 Roman"/>
              </a:rPr>
              <a:t>	</a:t>
            </a:r>
          </a:p>
          <a:p>
            <a:pPr eaLnBrk="1" hangingPunct="1"/>
            <a:endParaRPr lang="en-US" dirty="0" smtClean="0">
              <a:latin typeface="Frutiger 55 Roman"/>
            </a:endParaRPr>
          </a:p>
          <a:p>
            <a:pPr lvl="2" eaLnBrk="1" hangingPunct="1"/>
            <a:r>
              <a:rPr lang="en-US" dirty="0" smtClean="0">
                <a:latin typeface="Frutiger 55 Roman"/>
              </a:rPr>
              <a:t>To</a:t>
            </a:r>
          </a:p>
          <a:p>
            <a:pPr lvl="3" eaLnBrk="1" hangingPunct="1"/>
            <a:r>
              <a:rPr lang="en-US" dirty="0" smtClean="0">
                <a:latin typeface="Frutiger 55 Roman"/>
              </a:rPr>
              <a:t>allenwingfield@biglots.com </a:t>
            </a:r>
          </a:p>
          <a:p>
            <a:pPr lvl="2" eaLnBrk="1" hangingPunct="1"/>
            <a:r>
              <a:rPr lang="en-US" dirty="0" smtClean="0">
                <a:latin typeface="Frutiger 55 Roman"/>
              </a:rPr>
              <a:t>cc</a:t>
            </a:r>
          </a:p>
          <a:p>
            <a:pPr lvl="3" eaLnBrk="1" hangingPunct="1"/>
            <a:r>
              <a:rPr lang="en-US" dirty="0" smtClean="0">
                <a:latin typeface="Frutiger 55 Roman"/>
              </a:rPr>
              <a:t>Kelly Brown &lt;kelly.brown@zurichna.com&gt; </a:t>
            </a:r>
          </a:p>
          <a:p>
            <a:pPr lvl="2" eaLnBrk="1" hangingPunct="1"/>
            <a:r>
              <a:rPr lang="en-US" dirty="0" smtClean="0">
                <a:latin typeface="Frutiger 55 Roman"/>
              </a:rPr>
              <a:t>Subject</a:t>
            </a:r>
          </a:p>
          <a:p>
            <a:pPr lvl="3" eaLnBrk="1" hangingPunct="1"/>
            <a:r>
              <a:rPr lang="en-US" dirty="0" smtClean="0">
                <a:latin typeface="Frutiger 55 Roman"/>
              </a:rPr>
              <a:t>Permission to Use Pictures</a:t>
            </a:r>
          </a:p>
          <a:p>
            <a:pPr lvl="1" eaLnBrk="1" hangingPunct="1"/>
            <a:endParaRPr lang="en-US" dirty="0" smtClean="0">
              <a:latin typeface="Frutiger 55 Roman"/>
            </a:endParaRPr>
          </a:p>
          <a:p>
            <a:pPr eaLnBrk="1" hangingPunct="1"/>
            <a:r>
              <a:rPr lang="en-US" dirty="0" smtClean="0">
                <a:latin typeface="Frutiger 55 Roman"/>
              </a:rPr>
              <a:t>	</a:t>
            </a:r>
          </a:p>
          <a:p>
            <a:pPr eaLnBrk="1" hangingPunct="1"/>
            <a:endParaRPr lang="en-US" dirty="0" smtClean="0">
              <a:latin typeface="Frutiger 55 Roman"/>
            </a:endParaRPr>
          </a:p>
          <a:p>
            <a:pPr lvl="2" eaLnBrk="1" hangingPunct="1"/>
            <a:endParaRPr lang="en-US" dirty="0" smtClean="0">
              <a:latin typeface="Frutiger 55 Roman"/>
            </a:endParaRPr>
          </a:p>
          <a:p>
            <a:pPr lvl="4" eaLnBrk="1" hangingPunct="1"/>
            <a:endParaRPr lang="en-US" dirty="0" smtClean="0">
              <a:latin typeface="Frutiger 55 Roman"/>
            </a:endParaRPr>
          </a:p>
          <a:p>
            <a:pPr eaLnBrk="1" hangingPunct="1"/>
            <a:r>
              <a:rPr lang="en-US" dirty="0" smtClean="0">
                <a:latin typeface="Frutiger 55 Roman"/>
              </a:rPr>
              <a:t>	</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r>
              <a:rPr lang="en-US" dirty="0" smtClean="0">
                <a:latin typeface="Frutiger 55 Roman"/>
              </a:rPr>
              <a:t>Allen:</a:t>
            </a:r>
          </a:p>
          <a:p>
            <a:pPr eaLnBrk="1" hangingPunct="1"/>
            <a:endParaRPr lang="en-US" dirty="0" smtClean="0">
              <a:latin typeface="Frutiger 55 Roman"/>
            </a:endParaRPr>
          </a:p>
          <a:p>
            <a:pPr eaLnBrk="1" hangingPunct="1"/>
            <a:r>
              <a:rPr lang="en-US" dirty="0" smtClean="0">
                <a:latin typeface="Frutiger 55 Roman"/>
              </a:rPr>
              <a:t>I hope all is well.</a:t>
            </a:r>
          </a:p>
          <a:p>
            <a:pPr eaLnBrk="1" hangingPunct="1"/>
            <a:endParaRPr lang="en-US" dirty="0" smtClean="0">
              <a:latin typeface="Frutiger 55 Roman"/>
            </a:endParaRPr>
          </a:p>
          <a:p>
            <a:pPr eaLnBrk="1" hangingPunct="1"/>
            <a:r>
              <a:rPr lang="en-US" dirty="0" smtClean="0">
                <a:latin typeface="Frutiger 55 Roman"/>
              </a:rPr>
              <a:t>I am putting together another slip, trip and fall prevention training</a:t>
            </a:r>
          </a:p>
          <a:p>
            <a:pPr eaLnBrk="1" hangingPunct="1"/>
            <a:r>
              <a:rPr lang="en-US" dirty="0" smtClean="0">
                <a:latin typeface="Frutiger 55 Roman"/>
              </a:rPr>
              <a:t>program for Zurich.  I would like to use pictures I took of the York store</a:t>
            </a:r>
          </a:p>
          <a:p>
            <a:pPr eaLnBrk="1" hangingPunct="1"/>
            <a:r>
              <a:rPr lang="en-US" dirty="0" smtClean="0">
                <a:latin typeface="Frutiger 55 Roman"/>
              </a:rPr>
              <a:t>entrance matting and a stairway in the presentation.</a:t>
            </a:r>
          </a:p>
          <a:p>
            <a:pPr eaLnBrk="1" hangingPunct="1"/>
            <a:endParaRPr lang="en-US" dirty="0" smtClean="0">
              <a:latin typeface="Frutiger 55 Roman"/>
            </a:endParaRPr>
          </a:p>
          <a:p>
            <a:pPr eaLnBrk="1" hangingPunct="1"/>
            <a:r>
              <a:rPr lang="en-US" dirty="0" smtClean="0">
                <a:latin typeface="Frutiger 55 Roman"/>
              </a:rPr>
              <a:t>Would you mind giving me permission to use those two pictures?</a:t>
            </a:r>
          </a:p>
          <a:p>
            <a:pPr eaLnBrk="1" hangingPunct="1"/>
            <a:endParaRPr lang="en-US" dirty="0" smtClean="0">
              <a:latin typeface="Frutiger 55 Roman"/>
            </a:endParaRPr>
          </a:p>
          <a:p>
            <a:pPr eaLnBrk="1" hangingPunct="1"/>
            <a:r>
              <a:rPr lang="en-US" dirty="0" smtClean="0">
                <a:latin typeface="Frutiger 55 Roman"/>
              </a:rPr>
              <a:t>Thanks,</a:t>
            </a:r>
          </a:p>
          <a:p>
            <a:pPr eaLnBrk="1" hangingPunct="1"/>
            <a:endParaRPr lang="en-US" dirty="0" smtClean="0">
              <a:latin typeface="Frutiger 55 Roman"/>
            </a:endParaRPr>
          </a:p>
          <a:p>
            <a:pPr eaLnBrk="1" hangingPunct="1"/>
            <a:r>
              <a:rPr lang="en-US" dirty="0" smtClean="0">
                <a:latin typeface="Frutiger 55 Roman"/>
              </a:rPr>
              <a:t>Kelly Brown</a:t>
            </a:r>
          </a:p>
          <a:p>
            <a:pPr eaLnBrk="1" hangingPunct="1"/>
            <a:r>
              <a:rPr lang="en-US" dirty="0" smtClean="0">
                <a:latin typeface="Frutiger 55 Roman"/>
              </a:rPr>
              <a:t>Sr. Risk Engineering Consultant</a:t>
            </a:r>
          </a:p>
          <a:p>
            <a:pPr eaLnBrk="1" hangingPunct="1"/>
            <a:r>
              <a:rPr lang="en-US" dirty="0" smtClean="0">
                <a:latin typeface="Frutiger 55 Roman"/>
              </a:rPr>
              <a:t>Retail/Wholesale Industry Practice Leader</a:t>
            </a:r>
          </a:p>
          <a:p>
            <a:pPr eaLnBrk="1" hangingPunct="1"/>
            <a:r>
              <a:rPr lang="en-US" dirty="0" smtClean="0">
                <a:latin typeface="Frutiger 55 Roman"/>
              </a:rPr>
              <a:t>(717) 747-5545-Office</a:t>
            </a:r>
          </a:p>
          <a:p>
            <a:pPr eaLnBrk="1" hangingPunct="1"/>
            <a:r>
              <a:rPr lang="en-US" dirty="0" smtClean="0">
                <a:latin typeface="Frutiger 55 Roman"/>
              </a:rPr>
              <a:t>(717) 226-1956-Cell</a:t>
            </a:r>
          </a:p>
          <a:p>
            <a:pPr eaLnBrk="1" hangingPunct="1"/>
            <a:r>
              <a:rPr lang="en-US" dirty="0" smtClean="0">
                <a:latin typeface="Frutiger 55 Roman"/>
              </a:rPr>
              <a:t>Email:  Kelly.brown@zurichna.com</a:t>
            </a:r>
          </a:p>
          <a:p>
            <a:pPr eaLnBrk="1" hangingPunct="1"/>
            <a:r>
              <a:rPr lang="en-US" dirty="0" smtClean="0">
                <a:latin typeface="Frutiger 55 Roman"/>
              </a:rPr>
              <a:t>Zurich Services Corporation</a:t>
            </a:r>
            <a:endParaRPr lang="en-US" sz="1200" dirty="0">
              <a:latin typeface="Frutiger 55 Roman"/>
            </a:endParaRPr>
          </a:p>
          <a:p>
            <a:pPr eaLnBrk="1" hangingPunct="1"/>
            <a:endParaRPr lang="en-US" b="1" dirty="0" smtClean="0">
              <a:latin typeface="Frutiger 55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BCC1370C-3F99-444A-A299-6E4AA1ABACE2}" type="slidenum">
              <a:rPr lang="de-CH" smtClean="0">
                <a:latin typeface="Frutiger 55 Roman"/>
              </a:rPr>
              <a:pPr eaLnBrk="1" hangingPunct="1"/>
              <a:t>11</a:t>
            </a:fld>
            <a:endParaRPr lang="de-CH" smtClean="0">
              <a:latin typeface="Frutiger 55 Roman"/>
            </a:endParaRPr>
          </a:p>
        </p:txBody>
      </p:sp>
      <p:sp>
        <p:nvSpPr>
          <p:cNvPr id="55300" name="Rectangle 2"/>
          <p:cNvSpPr>
            <a:spLocks noGrp="1" noRot="1" noChangeAspect="1" noChangeArrowheads="1" noTextEdit="1"/>
          </p:cNvSpPr>
          <p:nvPr>
            <p:ph type="sldImg"/>
          </p:nvPr>
        </p:nvSpPr>
        <p:spPr>
          <a:xfrm>
            <a:off x="1184275" y="698500"/>
            <a:ext cx="4657725" cy="349250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Surface condition is related primarily to the maintenance and current condition of the walking/working surface.  Defects could include loose carpet, broken tiles, pot holes, etc.</a:t>
            </a:r>
          </a:p>
          <a:p>
            <a:pPr eaLnBrk="1" hangingPunct="1"/>
            <a:r>
              <a:rPr lang="en-US" sz="1200" dirty="0">
                <a:latin typeface="Frutiger 55 Roman"/>
              </a:rPr>
              <a:t>  </a:t>
            </a:r>
          </a:p>
          <a:p>
            <a:pPr eaLnBrk="1" hangingPunct="1"/>
            <a:r>
              <a:rPr lang="en-US" sz="1200" dirty="0">
                <a:latin typeface="Frutiger 55 Roman"/>
              </a:rPr>
              <a:t>While the surface composition may be adequate for the environment if it is not properly maintained (in good condition), it could lead to a slip, trip or fall hazard.</a:t>
            </a:r>
          </a:p>
          <a:p>
            <a:pPr eaLnBrk="1" hangingPunct="1"/>
            <a:endParaRPr lang="en-US" sz="1200" dirty="0">
              <a:latin typeface="Frutiger 55 Roman"/>
            </a:endParaRPr>
          </a:p>
          <a:p>
            <a:pPr eaLnBrk="1" hangingPunct="1"/>
            <a:r>
              <a:rPr lang="en-US" sz="1200" dirty="0">
                <a:latin typeface="Frutiger 55 Roman"/>
              </a:rPr>
              <a:t>Rate surface conditions appropriately.  Post warning signs or barricade the exposure, if necessary to prevent an incident.</a:t>
            </a:r>
          </a:p>
          <a:p>
            <a:pPr eaLnBrk="1" hangingPunct="1"/>
            <a:endParaRPr lang="en-US" sz="1200" dirty="0">
              <a:latin typeface="Frutiger 55 Roman"/>
            </a:endParaRPr>
          </a:p>
          <a:p>
            <a:pPr eaLnBrk="1" hangingPunct="1"/>
            <a:r>
              <a:rPr lang="en-US" sz="1200" dirty="0">
                <a:latin typeface="Frutiger 55 Roman"/>
              </a:rPr>
              <a:t>Permission to use photos from Allen Wingfield, Big Lots, Inc.</a:t>
            </a:r>
          </a:p>
          <a:p>
            <a:pPr eaLnBrk="1" hangingPunct="1"/>
            <a:endParaRPr lang="en-US" sz="1200" dirty="0">
              <a:latin typeface="Frutiger 55 Roman"/>
            </a:endParaRPr>
          </a:p>
          <a:p>
            <a:pPr eaLnBrk="1" hangingPunct="1"/>
            <a:r>
              <a:rPr lang="en-US" dirty="0" smtClean="0">
                <a:latin typeface="Frutiger 55 Roman"/>
              </a:rPr>
              <a:t>Yes, it will be fine. </a:t>
            </a:r>
          </a:p>
          <a:p>
            <a:pPr eaLnBrk="1" hangingPunct="1"/>
            <a:r>
              <a:rPr lang="en-US" dirty="0" smtClean="0">
                <a:latin typeface="Frutiger 55 Roman"/>
              </a:rPr>
              <a:t>-------------------------------------------------------------------------------------------------------------------------------------------------------------------</a:t>
            </a:r>
          </a:p>
          <a:p>
            <a:pPr eaLnBrk="1" hangingPunct="1"/>
            <a:r>
              <a:rPr lang="en-US" dirty="0" smtClean="0">
                <a:latin typeface="Frutiger 55 Roman"/>
              </a:rPr>
              <a:t>Most accidents are a consequence of unsafe behavior.  Change the behavior and you will reduce accidents</a:t>
            </a:r>
          </a:p>
          <a:p>
            <a:pPr eaLnBrk="1" hangingPunct="1"/>
            <a:r>
              <a:rPr lang="en-US" dirty="0" smtClean="0">
                <a:latin typeface="Frutiger 55 Roman"/>
              </a:rPr>
              <a:t>-------------------------------------------------------------------------------------------------------------------------------------------------------------------</a:t>
            </a:r>
          </a:p>
          <a:p>
            <a:pPr eaLnBrk="1" hangingPunct="1"/>
            <a:endParaRPr lang="en-US" dirty="0" smtClean="0">
              <a:latin typeface="Frutiger 55 Roman"/>
            </a:endParaRPr>
          </a:p>
          <a:p>
            <a:pPr eaLnBrk="1" hangingPunct="1"/>
            <a:r>
              <a:rPr lang="en-US" dirty="0" smtClean="0">
                <a:latin typeface="Frutiger 55 Roman"/>
              </a:rPr>
              <a:t>Allen Wingfield</a:t>
            </a:r>
          </a:p>
          <a:p>
            <a:pPr eaLnBrk="1" hangingPunct="1"/>
            <a:r>
              <a:rPr lang="en-US" dirty="0" smtClean="0">
                <a:latin typeface="Frutiger 55 Roman"/>
              </a:rPr>
              <a:t>Manager Risk Management</a:t>
            </a:r>
          </a:p>
          <a:p>
            <a:pPr eaLnBrk="1" hangingPunct="1"/>
            <a:r>
              <a:rPr lang="en-US" dirty="0" smtClean="0">
                <a:latin typeface="Frutiger 55 Roman"/>
              </a:rPr>
              <a:t>Big Lots Inc.</a:t>
            </a:r>
          </a:p>
          <a:p>
            <a:pPr eaLnBrk="1" hangingPunct="1"/>
            <a:r>
              <a:rPr lang="en-US" dirty="0" smtClean="0">
                <a:latin typeface="Frutiger 55 Roman"/>
              </a:rPr>
              <a:t>Phone 614-278-7205</a:t>
            </a:r>
          </a:p>
          <a:p>
            <a:pPr eaLnBrk="1" hangingPunct="1"/>
            <a:r>
              <a:rPr lang="en-US" dirty="0" smtClean="0">
                <a:latin typeface="Frutiger 55 Roman"/>
              </a:rPr>
              <a:t>Fax 614-278-7218</a:t>
            </a:r>
          </a:p>
          <a:p>
            <a:pPr eaLnBrk="1" hangingPunct="1"/>
            <a:r>
              <a:rPr lang="en-US" dirty="0" smtClean="0">
                <a:latin typeface="Frutiger 55 Roman"/>
              </a:rPr>
              <a:t>e-mail allenwingfield@biglots.com</a:t>
            </a:r>
          </a:p>
          <a:p>
            <a:pPr eaLnBrk="1" hangingPunct="1"/>
            <a:endParaRPr lang="en-US" dirty="0" smtClean="0">
              <a:latin typeface="Frutiger 55 Roman"/>
            </a:endParaRPr>
          </a:p>
          <a:p>
            <a:pPr eaLnBrk="1" hangingPunct="1"/>
            <a:r>
              <a:rPr lang="en-US" dirty="0" smtClean="0">
                <a:latin typeface="Frutiger 55 Roman"/>
              </a:rPr>
              <a:t>This communication is confidential and may contain privileged information intended solely for the named addressee(s). It may not be used or disclosed except for the purpose for which it has been sent. If you are not the intended recipient, you must not copy, distribute or take any action in reliance on it. Unless expressly stated, opinions in this message are those of the individual sender and not of Big Lots. If you have received this communication in error, please notify Big Lots by emailing postmaster@biglots.com quoting the sender and delete the message and any attached documents. Big Lots accepts no liability or responsibility for any onward transmission or use of emails and attachments having left the Big Lots domain.</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lvl="1" eaLnBrk="1" hangingPunct="1"/>
            <a:r>
              <a:rPr lang="en-US" b="1" dirty="0" smtClean="0">
                <a:latin typeface="Frutiger 55 Roman"/>
              </a:rPr>
              <a:t>Kelly Brown &lt;kelly.brown@zurichna.com&gt;</a:t>
            </a:r>
            <a:r>
              <a:rPr lang="en-US" dirty="0" smtClean="0">
                <a:latin typeface="Frutiger 55 Roman"/>
              </a:rPr>
              <a:t> </a:t>
            </a:r>
          </a:p>
          <a:p>
            <a:pPr lvl="1" eaLnBrk="1" hangingPunct="1"/>
            <a:r>
              <a:rPr lang="en-US" dirty="0" smtClean="0">
                <a:latin typeface="Frutiger 55 Roman"/>
              </a:rPr>
              <a:t>12/07/2009 01:35 PM 	</a:t>
            </a:r>
          </a:p>
          <a:p>
            <a:pPr eaLnBrk="1" hangingPunct="1"/>
            <a:r>
              <a:rPr lang="en-US" dirty="0" smtClean="0">
                <a:latin typeface="Frutiger 55 Roman"/>
              </a:rPr>
              <a:t>	</a:t>
            </a:r>
          </a:p>
          <a:p>
            <a:pPr eaLnBrk="1" hangingPunct="1"/>
            <a:endParaRPr lang="en-US" dirty="0" smtClean="0">
              <a:latin typeface="Frutiger 55 Roman"/>
            </a:endParaRPr>
          </a:p>
          <a:p>
            <a:pPr lvl="2" eaLnBrk="1" hangingPunct="1"/>
            <a:r>
              <a:rPr lang="en-US" dirty="0" smtClean="0">
                <a:latin typeface="Frutiger 55 Roman"/>
              </a:rPr>
              <a:t>To</a:t>
            </a:r>
          </a:p>
          <a:p>
            <a:pPr lvl="3" eaLnBrk="1" hangingPunct="1"/>
            <a:r>
              <a:rPr lang="en-US" dirty="0" smtClean="0">
                <a:latin typeface="Frutiger 55 Roman"/>
              </a:rPr>
              <a:t>allenwingfield@biglots.com </a:t>
            </a:r>
          </a:p>
          <a:p>
            <a:pPr lvl="2" eaLnBrk="1" hangingPunct="1"/>
            <a:r>
              <a:rPr lang="en-US" dirty="0" smtClean="0">
                <a:latin typeface="Frutiger 55 Roman"/>
              </a:rPr>
              <a:t>cc</a:t>
            </a:r>
          </a:p>
          <a:p>
            <a:pPr lvl="3" eaLnBrk="1" hangingPunct="1"/>
            <a:r>
              <a:rPr lang="en-US" dirty="0" smtClean="0">
                <a:latin typeface="Frutiger 55 Roman"/>
              </a:rPr>
              <a:t>Kelly Brown &lt;kelly.brown@zurichna.com&gt; </a:t>
            </a:r>
          </a:p>
          <a:p>
            <a:pPr lvl="2" eaLnBrk="1" hangingPunct="1"/>
            <a:r>
              <a:rPr lang="en-US" dirty="0" smtClean="0">
                <a:latin typeface="Frutiger 55 Roman"/>
              </a:rPr>
              <a:t>Subject</a:t>
            </a:r>
          </a:p>
          <a:p>
            <a:pPr lvl="3" eaLnBrk="1" hangingPunct="1"/>
            <a:r>
              <a:rPr lang="en-US" dirty="0" smtClean="0">
                <a:latin typeface="Frutiger 55 Roman"/>
              </a:rPr>
              <a:t>Permission to Use Pictures</a:t>
            </a:r>
          </a:p>
          <a:p>
            <a:pPr lvl="1" eaLnBrk="1" hangingPunct="1"/>
            <a:endParaRPr lang="en-US" dirty="0" smtClean="0">
              <a:latin typeface="Frutiger 55 Roman"/>
            </a:endParaRPr>
          </a:p>
          <a:p>
            <a:pPr eaLnBrk="1" hangingPunct="1"/>
            <a:r>
              <a:rPr lang="en-US" dirty="0" smtClean="0">
                <a:latin typeface="Frutiger 55 Roman"/>
              </a:rPr>
              <a:t>	</a:t>
            </a:r>
          </a:p>
          <a:p>
            <a:pPr eaLnBrk="1" hangingPunct="1"/>
            <a:endParaRPr lang="en-US" dirty="0" smtClean="0">
              <a:latin typeface="Frutiger 55 Roman"/>
            </a:endParaRPr>
          </a:p>
          <a:p>
            <a:pPr lvl="2" eaLnBrk="1" hangingPunct="1"/>
            <a:endParaRPr lang="en-US" dirty="0" smtClean="0">
              <a:latin typeface="Frutiger 55 Roman"/>
            </a:endParaRPr>
          </a:p>
          <a:p>
            <a:pPr lvl="4" eaLnBrk="1" hangingPunct="1"/>
            <a:endParaRPr lang="en-US" dirty="0" smtClean="0">
              <a:latin typeface="Frutiger 55 Roman"/>
            </a:endParaRPr>
          </a:p>
          <a:p>
            <a:pPr eaLnBrk="1" hangingPunct="1"/>
            <a:r>
              <a:rPr lang="en-US" dirty="0" smtClean="0">
                <a:latin typeface="Frutiger 55 Roman"/>
              </a:rPr>
              <a:t>	</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sz="1200" dirty="0">
              <a:latin typeface="Frutiger 55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63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54F60075-F32F-4FC3-B14E-6378E619A4CD}" type="slidenum">
              <a:rPr lang="de-CH" smtClean="0">
                <a:latin typeface="Frutiger 55 Roman"/>
              </a:rPr>
              <a:pPr eaLnBrk="1" hangingPunct="1"/>
              <a:t>12</a:t>
            </a:fld>
            <a:endParaRPr lang="de-CH" smtClean="0">
              <a:latin typeface="Frutiger 55 Roman"/>
            </a:endParaRPr>
          </a:p>
        </p:txBody>
      </p:sp>
      <p:sp>
        <p:nvSpPr>
          <p:cNvPr id="56324" name="Rectangle 2"/>
          <p:cNvSpPr>
            <a:spLocks noGrp="1" noRot="1" noChangeAspect="1" noChangeArrowheads="1" noTextEdit="1"/>
          </p:cNvSpPr>
          <p:nvPr>
            <p:ph type="sldImg"/>
          </p:nvPr>
        </p:nvSpPr>
        <p:spPr>
          <a:xfrm>
            <a:off x="1184275" y="698500"/>
            <a:ext cx="4657725" cy="3492500"/>
          </a:xfrm>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Surface changes involve transitioning to different surface types. The most common example would be transitioning from a wet sidewalk to a vestibule with VCT –Vinyl Composition Tile or other smooth, hard surface.  Or from an entrance mat to VCT.  High traction to low traction surfaces causes most slips and falls.  Low traction to high traction can possibly cause a trip or stumble, if the pedestrian does not adjust their gait.</a:t>
            </a:r>
          </a:p>
          <a:p>
            <a:pPr eaLnBrk="1" hangingPunct="1"/>
            <a:endParaRPr lang="en-US" sz="1200" dirty="0">
              <a:latin typeface="Frutiger 55 Roman"/>
            </a:endParaRPr>
          </a:p>
          <a:p>
            <a:pPr eaLnBrk="1" hangingPunct="1"/>
            <a:r>
              <a:rPr lang="en-US" sz="1200" dirty="0">
                <a:latin typeface="Frutiger 55 Roman"/>
              </a:rPr>
              <a:t>Surface changes in a walking pathway with big differences in traction should be rated accordingly.</a:t>
            </a:r>
          </a:p>
          <a:p>
            <a:pPr eaLnBrk="1" hangingPunct="1"/>
            <a:endParaRPr lang="en-US" sz="1200" dirty="0">
              <a:latin typeface="Frutiger 55 Roman"/>
            </a:endParaRPr>
          </a:p>
          <a:p>
            <a:pPr eaLnBrk="1" hangingPunct="1"/>
            <a:r>
              <a:rPr lang="en-US" sz="1200" dirty="0">
                <a:latin typeface="Frutiger 55 Roman"/>
              </a:rPr>
              <a:t>Permission to use photos.</a:t>
            </a:r>
          </a:p>
          <a:p>
            <a:pPr eaLnBrk="1" hangingPunct="1"/>
            <a:endParaRPr lang="en-US" sz="1200" dirty="0">
              <a:latin typeface="Frutiger 55 Roman"/>
            </a:endParaRPr>
          </a:p>
          <a:p>
            <a:pPr eaLnBrk="1" hangingPunct="1"/>
            <a:r>
              <a:rPr lang="en-US" dirty="0" smtClean="0">
                <a:latin typeface="Frutiger 55 Roman"/>
              </a:rPr>
              <a:t> Kelly: no problem- go ahead and use the photos.</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r>
              <a:rPr lang="en-US" dirty="0" smtClean="0">
                <a:latin typeface="Frutiger 55 Roman"/>
              </a:rPr>
              <a:t>bk</a:t>
            </a:r>
          </a:p>
          <a:p>
            <a:pPr eaLnBrk="1" hangingPunct="1"/>
            <a:endParaRPr lang="en-US" dirty="0" smtClean="0">
              <a:latin typeface="Frutiger 55 Roman"/>
            </a:endParaRPr>
          </a:p>
          <a:p>
            <a:pPr eaLnBrk="1" hangingPunct="1"/>
            <a:r>
              <a:rPr lang="en-US" dirty="0" smtClean="0">
                <a:latin typeface="Frutiger 55 Roman"/>
              </a:rPr>
              <a:t>He that by the plough would thrive, </a:t>
            </a:r>
          </a:p>
          <a:p>
            <a:pPr eaLnBrk="1" hangingPunct="1"/>
            <a:endParaRPr lang="en-US" dirty="0" smtClean="0">
              <a:latin typeface="Frutiger 55 Roman"/>
            </a:endParaRPr>
          </a:p>
          <a:p>
            <a:pPr eaLnBrk="1" hangingPunct="1"/>
            <a:r>
              <a:rPr lang="en-US" dirty="0" smtClean="0">
                <a:latin typeface="Frutiger 55 Roman"/>
              </a:rPr>
              <a:t>Himself must either hold or drive</a:t>
            </a:r>
          </a:p>
          <a:p>
            <a:pPr eaLnBrk="1" hangingPunct="1"/>
            <a:endParaRPr lang="en-US" dirty="0" smtClean="0">
              <a:latin typeface="Frutiger 55 Roman"/>
            </a:endParaRPr>
          </a:p>
          <a:p>
            <a:pPr eaLnBrk="1" hangingPunct="1"/>
            <a:r>
              <a:rPr lang="en-US" dirty="0" smtClean="0">
                <a:latin typeface="Frutiger 55 Roman"/>
              </a:rPr>
              <a:t>Ben Franklin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B4BEEE3D-6E25-4795-9D15-187A3D5E8CF7}" type="slidenum">
              <a:rPr lang="de-CH" smtClean="0">
                <a:latin typeface="Frutiger 55 Roman"/>
              </a:rPr>
              <a:pPr eaLnBrk="1" hangingPunct="1"/>
              <a:t>13</a:t>
            </a:fld>
            <a:endParaRPr lang="de-CH" smtClean="0">
              <a:latin typeface="Frutiger 55 Roman"/>
            </a:endParaRPr>
          </a:p>
        </p:txBody>
      </p:sp>
      <p:sp>
        <p:nvSpPr>
          <p:cNvPr id="57348" name="Rectangle 2"/>
          <p:cNvSpPr>
            <a:spLocks noGrp="1" noRot="1" noChangeAspect="1" noChangeArrowheads="1" noTextEdit="1"/>
          </p:cNvSpPr>
          <p:nvPr>
            <p:ph type="sldImg"/>
          </p:nvPr>
        </p:nvSpPr>
        <p:spPr>
          <a:xfrm>
            <a:off x="1184275" y="698500"/>
            <a:ext cx="4657725" cy="3492500"/>
          </a:xfrm>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Level changes are 3 or fewer steps, ramps and other sloping floor areas. Three or more steps are considered stairs.  Subtle changes such as thresholds and non-uniform steps can all result in slips, trips and falls.  All level changes should have a visual cue for the person walking.</a:t>
            </a:r>
          </a:p>
          <a:p>
            <a:pPr eaLnBrk="1" hangingPunct="1"/>
            <a:endParaRPr lang="en-US" sz="1200" dirty="0">
              <a:latin typeface="Frutiger 55 Roman"/>
            </a:endParaRPr>
          </a:p>
          <a:p>
            <a:pPr eaLnBrk="1" hangingPunct="1"/>
            <a:r>
              <a:rPr lang="en-US" sz="1200" dirty="0">
                <a:latin typeface="Frutiger 55 Roman"/>
              </a:rPr>
              <a:t>Look for unusual level changes that may not be to local building codes, such as customized door thresholds, steps or stairs, ramps, etc.</a:t>
            </a:r>
          </a:p>
          <a:p>
            <a:pPr eaLnBrk="1" hangingPunct="1"/>
            <a:endParaRPr lang="en-US" sz="1200" dirty="0">
              <a:latin typeface="Frutiger 55 Roman"/>
            </a:endParaRPr>
          </a:p>
          <a:p>
            <a:pPr eaLnBrk="1" hangingPunct="1"/>
            <a:r>
              <a:rPr lang="en-US" sz="1200" dirty="0">
                <a:latin typeface="Frutiger 55 Roman"/>
              </a:rPr>
              <a:t>Rate all level changes accordingly. </a:t>
            </a:r>
          </a:p>
          <a:p>
            <a:pPr eaLnBrk="1" hangingPunct="1"/>
            <a:endParaRPr lang="en-US" sz="1200" dirty="0">
              <a:latin typeface="Frutiger 55 Roman"/>
            </a:endParaRPr>
          </a:p>
          <a:p>
            <a:pPr eaLnBrk="1" hangingPunct="1"/>
            <a:r>
              <a:rPr lang="en-US" dirty="0" smtClean="0">
                <a:latin typeface="Frutiger 55 Roman"/>
              </a:rPr>
              <a:t>Permission to use photo.  Diana Hoover, Lord &amp; Taylor.  December 8, 2009 email on file.</a:t>
            </a:r>
          </a:p>
          <a:p>
            <a:pPr eaLnBrk="1" hangingPunct="1"/>
            <a:r>
              <a:rPr lang="en-US" dirty="0" smtClean="0">
                <a:latin typeface="Frutiger 55 Roman"/>
              </a:rPr>
              <a:t>Hi Kelly,</a:t>
            </a:r>
          </a:p>
          <a:p>
            <a:pPr eaLnBrk="1" hangingPunct="1"/>
            <a:endParaRPr lang="en-US" dirty="0" smtClean="0">
              <a:latin typeface="Frutiger 55 Roman"/>
            </a:endParaRPr>
          </a:p>
          <a:p>
            <a:pPr eaLnBrk="1" hangingPunct="1"/>
            <a:r>
              <a:rPr lang="en-US" dirty="0" smtClean="0">
                <a:latin typeface="Frutiger 55 Roman"/>
              </a:rPr>
              <a:t>Good to hear from you!</a:t>
            </a:r>
          </a:p>
          <a:p>
            <a:pPr eaLnBrk="1" hangingPunct="1"/>
            <a:endParaRPr lang="en-US" dirty="0" smtClean="0">
              <a:latin typeface="Frutiger 55 Roman"/>
            </a:endParaRPr>
          </a:p>
          <a:p>
            <a:pPr eaLnBrk="1" hangingPunct="1"/>
            <a:r>
              <a:rPr lang="en-US" dirty="0" smtClean="0">
                <a:latin typeface="Frutiger 55 Roman"/>
              </a:rPr>
              <a:t>You may have our permission to use the photos.  If possible, please try not</a:t>
            </a:r>
          </a:p>
          <a:p>
            <a:pPr eaLnBrk="1" hangingPunct="1"/>
            <a:r>
              <a:rPr lang="en-US" dirty="0" smtClean="0">
                <a:latin typeface="Frutiger 55 Roman"/>
              </a:rPr>
              <a:t>to include any shots which would show our Logo or anything brand specific -</a:t>
            </a:r>
          </a:p>
          <a:p>
            <a:pPr eaLnBrk="1" hangingPunct="1"/>
            <a:r>
              <a:rPr lang="en-US" dirty="0" smtClean="0">
                <a:latin typeface="Frutiger 55 Roman"/>
              </a:rPr>
              <a:t>which I assume they don't  ...... but just want to mention.</a:t>
            </a:r>
          </a:p>
          <a:p>
            <a:pPr eaLnBrk="1" hangingPunct="1"/>
            <a:endParaRPr lang="en-US" dirty="0" smtClean="0">
              <a:latin typeface="Frutiger 55 Roman"/>
            </a:endParaRPr>
          </a:p>
          <a:p>
            <a:pPr eaLnBrk="1" hangingPunct="1"/>
            <a:r>
              <a:rPr lang="en-US" dirty="0" smtClean="0">
                <a:latin typeface="Frutiger 55 Roman"/>
              </a:rPr>
              <a:t>Thanks &amp; have a wonderful holiday season!</a:t>
            </a:r>
          </a:p>
          <a:p>
            <a:pPr eaLnBrk="1" hangingPunct="1"/>
            <a:endParaRPr lang="en-US" dirty="0" smtClean="0">
              <a:latin typeface="Frutiger 55 Roman"/>
            </a:endParaRPr>
          </a:p>
          <a:p>
            <a:pPr eaLnBrk="1" hangingPunct="1"/>
            <a:r>
              <a:rPr lang="en-US" dirty="0" smtClean="0">
                <a:latin typeface="Frutiger 55 Roman"/>
              </a:rPr>
              <a:t>Diana</a:t>
            </a:r>
            <a:endParaRPr lang="en-US" sz="1200" dirty="0">
              <a:latin typeface="Frutiger 55 Roman"/>
            </a:endParaRPr>
          </a:p>
          <a:p>
            <a:pPr eaLnBrk="1" hangingPunct="1"/>
            <a:endParaRPr lang="en-US" sz="1200" dirty="0">
              <a:latin typeface="Frutiger 55 Roman"/>
            </a:endParaRPr>
          </a:p>
          <a:p>
            <a:pPr eaLnBrk="1" hangingPunct="1"/>
            <a:r>
              <a:rPr lang="en-US" sz="1200" dirty="0">
                <a:latin typeface="Frutiger 55 Roman"/>
              </a:rPr>
              <a:t>Items such as multiple level changes,  non-uniform steps and ramps with excessive slope should be given a low number rating. </a:t>
            </a:r>
          </a:p>
          <a:p>
            <a:pPr eaLnBrk="1" hangingPunct="1"/>
            <a:endParaRPr lang="en-US" sz="1200" dirty="0">
              <a:latin typeface="Frutiger 55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83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B737A593-953F-4043-8D4B-04E88A57DDE5}" type="slidenum">
              <a:rPr lang="de-CH" smtClean="0">
                <a:latin typeface="Frutiger 55 Roman"/>
              </a:rPr>
              <a:pPr eaLnBrk="1" hangingPunct="1"/>
              <a:t>14</a:t>
            </a:fld>
            <a:endParaRPr lang="de-CH" smtClean="0">
              <a:latin typeface="Frutiger 55 Roman"/>
            </a:endParaRPr>
          </a:p>
        </p:txBody>
      </p:sp>
      <p:sp>
        <p:nvSpPr>
          <p:cNvPr id="58372" name="Rectangle 2"/>
          <p:cNvSpPr>
            <a:spLocks noGrp="1" noRot="1" noChangeAspect="1" noChangeArrowheads="1" noTextEdit="1"/>
          </p:cNvSpPr>
          <p:nvPr>
            <p:ph type="sldImg"/>
          </p:nvPr>
        </p:nvSpPr>
        <p:spPr>
          <a:xfrm>
            <a:off x="1184275" y="698500"/>
            <a:ext cx="4657725" cy="3492500"/>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Obstructions can be anything that impedes walking patterns and contribute to the likelihood of a slip, trip or fall.  They can be decorative such as a planter, temporary such as boxes or clutter or permanent such as parking lot wheel stops or curbing.</a:t>
            </a:r>
          </a:p>
          <a:p>
            <a:pPr eaLnBrk="1" hangingPunct="1"/>
            <a:endParaRPr lang="en-US" sz="1200" dirty="0">
              <a:latin typeface="Frutiger 55 Roman"/>
            </a:endParaRPr>
          </a:p>
          <a:p>
            <a:pPr eaLnBrk="1" hangingPunct="1"/>
            <a:r>
              <a:rPr lang="en-US" sz="1200" dirty="0">
                <a:latin typeface="Frutiger 55 Roman"/>
              </a:rPr>
              <a:t>Factors to consider in an evaluation include the proximity to traffic areas and the permanency of the item.  Familiarity with the area or obstructions is a  positive factor for some and a very negative factor for others.  </a:t>
            </a:r>
          </a:p>
          <a:p>
            <a:pPr eaLnBrk="1" hangingPunct="1"/>
            <a:endParaRPr lang="en-US" sz="1200" dirty="0">
              <a:latin typeface="Frutiger 55 Roman"/>
            </a:endParaRPr>
          </a:p>
          <a:p>
            <a:pPr eaLnBrk="1" hangingPunct="1"/>
            <a:r>
              <a:rPr lang="en-US" sz="1200" dirty="0">
                <a:latin typeface="Frutiger 55 Roman"/>
              </a:rPr>
              <a:t>Look for wheel stops that have been pushed out of place or damaged as a result of snow removal.  Also, look for wheel stops installed directly in front of curbing.  Wheel stops are a significant obstruction and cause of loss when looking at loss data for workers compensation and general liability.</a:t>
            </a:r>
          </a:p>
          <a:p>
            <a:pPr eaLnBrk="1" hangingPunct="1"/>
            <a:endParaRPr lang="en-US" sz="1200" dirty="0">
              <a:latin typeface="Frutiger 55 Roman"/>
            </a:endParaRPr>
          </a:p>
          <a:p>
            <a:pPr eaLnBrk="1" hangingPunct="1"/>
            <a:r>
              <a:rPr lang="en-US" sz="1200" dirty="0">
                <a:latin typeface="Frutiger 55 Roman"/>
              </a:rPr>
              <a:t>Curbing that is above six inches and speed bumps above four inches in height can be a significant cause of serious trip and fall incidents.</a:t>
            </a:r>
          </a:p>
          <a:p>
            <a:pPr eaLnBrk="1" hangingPunct="1"/>
            <a:endParaRPr lang="en-US" sz="1200" dirty="0">
              <a:latin typeface="Frutiger 55 Roman"/>
            </a:endParaRPr>
          </a:p>
          <a:p>
            <a:pPr eaLnBrk="1" hangingPunct="1"/>
            <a:r>
              <a:rPr lang="en-US" sz="1200" dirty="0">
                <a:latin typeface="Frutiger 55 Roman"/>
              </a:rPr>
              <a:t>Poor housekeeping, clutter and obvious or hazardous obstructions should be rated as a high exposure.</a:t>
            </a:r>
          </a:p>
          <a:p>
            <a:pPr eaLnBrk="1" hangingPunct="1"/>
            <a:endParaRPr lang="en-US" sz="1200" dirty="0">
              <a:latin typeface="Frutiger 55 Roman"/>
            </a:endParaRPr>
          </a:p>
          <a:p>
            <a:pPr eaLnBrk="1" hangingPunct="1"/>
            <a:r>
              <a:rPr lang="en-US" sz="1200" dirty="0">
                <a:latin typeface="Frutiger 55 Roman"/>
              </a:rPr>
              <a:t>Permission to use photo on right from Allen Wingfield, Big Lots, Inc.</a:t>
            </a:r>
          </a:p>
          <a:p>
            <a:pPr eaLnBrk="1" hangingPunct="1"/>
            <a:endParaRPr lang="en-US" sz="1200" dirty="0">
              <a:latin typeface="Frutiger 55 Roman"/>
            </a:endParaRPr>
          </a:p>
          <a:p>
            <a:pPr eaLnBrk="1" hangingPunct="1"/>
            <a:r>
              <a:rPr lang="en-US" dirty="0" smtClean="0">
                <a:latin typeface="Frutiger 55 Roman"/>
              </a:rPr>
              <a:t>Yes, it will be fine. </a:t>
            </a:r>
          </a:p>
          <a:p>
            <a:pPr eaLnBrk="1" hangingPunct="1"/>
            <a:r>
              <a:rPr lang="en-US" dirty="0" smtClean="0">
                <a:latin typeface="Frutiger 55 Roman"/>
              </a:rPr>
              <a:t>-------------------------------------------------------------------------------------------------------------------------------------------------------------------</a:t>
            </a:r>
          </a:p>
          <a:p>
            <a:pPr eaLnBrk="1" hangingPunct="1"/>
            <a:r>
              <a:rPr lang="en-US" dirty="0" smtClean="0">
                <a:latin typeface="Frutiger 55 Roman"/>
              </a:rPr>
              <a:t>Most accidents are a consequence of unsafe behavior.  Change the behavior and you will reduce accidents</a:t>
            </a:r>
          </a:p>
          <a:p>
            <a:pPr eaLnBrk="1" hangingPunct="1"/>
            <a:r>
              <a:rPr lang="en-US" dirty="0" smtClean="0">
                <a:latin typeface="Frutiger 55 Roman"/>
              </a:rPr>
              <a:t>-------------------------------------------------------------------------------------------------------------------------------------------------------------------</a:t>
            </a:r>
          </a:p>
          <a:p>
            <a:pPr eaLnBrk="1" hangingPunct="1"/>
            <a:endParaRPr lang="en-US" dirty="0" smtClean="0">
              <a:latin typeface="Frutiger 55 Roman"/>
            </a:endParaRPr>
          </a:p>
          <a:p>
            <a:pPr eaLnBrk="1" hangingPunct="1"/>
            <a:r>
              <a:rPr lang="en-US" dirty="0" smtClean="0">
                <a:latin typeface="Frutiger 55 Roman"/>
              </a:rPr>
              <a:t>Allen Wingfield</a:t>
            </a:r>
          </a:p>
          <a:p>
            <a:pPr eaLnBrk="1" hangingPunct="1"/>
            <a:r>
              <a:rPr lang="en-US" dirty="0" smtClean="0">
                <a:latin typeface="Frutiger 55 Roman"/>
              </a:rPr>
              <a:t>Manager Risk Management</a:t>
            </a:r>
          </a:p>
          <a:p>
            <a:pPr eaLnBrk="1" hangingPunct="1"/>
            <a:r>
              <a:rPr lang="en-US" dirty="0" smtClean="0">
                <a:latin typeface="Frutiger 55 Roman"/>
              </a:rPr>
              <a:t>Big Lots Inc.</a:t>
            </a:r>
          </a:p>
          <a:p>
            <a:pPr eaLnBrk="1" hangingPunct="1"/>
            <a:r>
              <a:rPr lang="en-US" dirty="0" smtClean="0">
                <a:latin typeface="Frutiger 55 Roman"/>
              </a:rPr>
              <a:t>Phone 614-278-7205</a:t>
            </a:r>
          </a:p>
          <a:p>
            <a:pPr eaLnBrk="1" hangingPunct="1"/>
            <a:r>
              <a:rPr lang="en-US" dirty="0" smtClean="0">
                <a:latin typeface="Frutiger 55 Roman"/>
              </a:rPr>
              <a:t>Fax 614-278-7218</a:t>
            </a:r>
          </a:p>
          <a:p>
            <a:pPr eaLnBrk="1" hangingPunct="1"/>
            <a:r>
              <a:rPr lang="en-US" dirty="0" smtClean="0">
                <a:latin typeface="Frutiger 55 Roman"/>
              </a:rPr>
              <a:t>e-mail allenwingfield@biglots.com</a:t>
            </a:r>
          </a:p>
          <a:p>
            <a:pPr eaLnBrk="1" hangingPunct="1"/>
            <a:endParaRPr lang="en-US" dirty="0" smtClean="0">
              <a:latin typeface="Frutiger 55 Roman"/>
            </a:endParaRPr>
          </a:p>
          <a:p>
            <a:pPr eaLnBrk="1" hangingPunct="1"/>
            <a:r>
              <a:rPr lang="en-US" dirty="0" smtClean="0">
                <a:latin typeface="Frutiger 55 Roman"/>
              </a:rPr>
              <a:t>This communication is confidential and may contain privileged information intended solely for the named addressee(s). It may not be used or disclosed except for the purpose for which it has been sent. If you are not the intended recipient, you must not copy, distribute or take any action in reliance on it. Unless expressly stated, opinions in this message are those of the individual sender and not of Big Lots. If you have received this communication in error, please notify Big Lots by emailing postmaster@biglots.com quoting the sender and delete the message and any attached documents. Big Lots accepts no liability or responsibility for any onward transmission or use of emails and attachments having left the Big Lots domain.</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lvl="1" eaLnBrk="1" hangingPunct="1"/>
            <a:r>
              <a:rPr lang="en-US" b="1" dirty="0" smtClean="0">
                <a:latin typeface="Frutiger 55 Roman"/>
              </a:rPr>
              <a:t>Kelly Brown &lt;kelly.brown@zurichna.com&gt;</a:t>
            </a:r>
            <a:r>
              <a:rPr lang="en-US" dirty="0" smtClean="0">
                <a:latin typeface="Frutiger 55 Roman"/>
              </a:rPr>
              <a:t> </a:t>
            </a:r>
          </a:p>
          <a:p>
            <a:pPr lvl="1" eaLnBrk="1" hangingPunct="1"/>
            <a:r>
              <a:rPr lang="en-US" dirty="0" smtClean="0">
                <a:latin typeface="Frutiger 55 Roman"/>
              </a:rPr>
              <a:t>12/07/2009 01:35 PM 	</a:t>
            </a:r>
          </a:p>
          <a:p>
            <a:pPr eaLnBrk="1" hangingPunct="1"/>
            <a:r>
              <a:rPr lang="en-US" dirty="0" smtClean="0">
                <a:latin typeface="Frutiger 55 Roman"/>
              </a:rPr>
              <a:t>	</a:t>
            </a:r>
          </a:p>
          <a:p>
            <a:pPr eaLnBrk="1" hangingPunct="1"/>
            <a:endParaRPr lang="en-US" dirty="0" smtClean="0">
              <a:latin typeface="Frutiger 55 Roman"/>
            </a:endParaRPr>
          </a:p>
          <a:p>
            <a:pPr lvl="2" eaLnBrk="1" hangingPunct="1"/>
            <a:r>
              <a:rPr lang="en-US" dirty="0" smtClean="0">
                <a:latin typeface="Frutiger 55 Roman"/>
              </a:rPr>
              <a:t>To</a:t>
            </a:r>
          </a:p>
          <a:p>
            <a:pPr lvl="3" eaLnBrk="1" hangingPunct="1"/>
            <a:r>
              <a:rPr lang="en-US" dirty="0" smtClean="0">
                <a:latin typeface="Frutiger 55 Roman"/>
              </a:rPr>
              <a:t>allenwingfield@biglots.com </a:t>
            </a:r>
          </a:p>
          <a:p>
            <a:pPr lvl="2" eaLnBrk="1" hangingPunct="1"/>
            <a:r>
              <a:rPr lang="en-US" dirty="0" smtClean="0">
                <a:latin typeface="Frutiger 55 Roman"/>
              </a:rPr>
              <a:t>cc</a:t>
            </a:r>
          </a:p>
          <a:p>
            <a:pPr lvl="3" eaLnBrk="1" hangingPunct="1"/>
            <a:r>
              <a:rPr lang="en-US" dirty="0" smtClean="0">
                <a:latin typeface="Frutiger 55 Roman"/>
              </a:rPr>
              <a:t>Kelly Brown &lt;kelly.brown@zurichna.com&gt; </a:t>
            </a:r>
          </a:p>
          <a:p>
            <a:pPr lvl="2" eaLnBrk="1" hangingPunct="1"/>
            <a:r>
              <a:rPr lang="en-US" dirty="0" smtClean="0">
                <a:latin typeface="Frutiger 55 Roman"/>
              </a:rPr>
              <a:t>Subject</a:t>
            </a:r>
          </a:p>
          <a:p>
            <a:pPr lvl="3" eaLnBrk="1" hangingPunct="1"/>
            <a:r>
              <a:rPr lang="en-US" dirty="0" smtClean="0">
                <a:latin typeface="Frutiger 55 Roman"/>
              </a:rPr>
              <a:t>Permission to Use Pictures</a:t>
            </a:r>
          </a:p>
          <a:p>
            <a:pPr lvl="1" eaLnBrk="1" hangingPunct="1"/>
            <a:endParaRPr lang="en-US" dirty="0" smtClean="0">
              <a:latin typeface="Frutiger 55 Roman"/>
            </a:endParaRPr>
          </a:p>
          <a:p>
            <a:pPr eaLnBrk="1" hangingPunct="1"/>
            <a:r>
              <a:rPr lang="en-US" dirty="0" smtClean="0">
                <a:latin typeface="Frutiger 55 Roman"/>
              </a:rPr>
              <a:t>	</a:t>
            </a:r>
          </a:p>
          <a:p>
            <a:pPr eaLnBrk="1" hangingPunct="1"/>
            <a:endParaRPr lang="en-US" dirty="0" smtClean="0">
              <a:latin typeface="Frutiger 55 Roman"/>
            </a:endParaRPr>
          </a:p>
          <a:p>
            <a:pPr lvl="2" eaLnBrk="1" hangingPunct="1"/>
            <a:endParaRPr lang="en-US" dirty="0" smtClean="0">
              <a:latin typeface="Frutiger 55 Roman"/>
            </a:endParaRPr>
          </a:p>
          <a:p>
            <a:pPr lvl="4" eaLnBrk="1" hangingPunct="1"/>
            <a:endParaRPr lang="en-US" dirty="0" smtClean="0">
              <a:latin typeface="Frutiger 55 Roman"/>
            </a:endParaRPr>
          </a:p>
          <a:p>
            <a:pPr eaLnBrk="1" hangingPunct="1"/>
            <a:r>
              <a:rPr lang="en-US" dirty="0" smtClean="0">
                <a:latin typeface="Frutiger 55 Roman"/>
              </a:rPr>
              <a:t>	</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sz="1200" dirty="0">
              <a:latin typeface="Frutiger 55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89A9F26F-AE66-4655-99B3-DE076018CD99}" type="slidenum">
              <a:rPr lang="de-CH" smtClean="0">
                <a:latin typeface="Frutiger 55 Roman"/>
              </a:rPr>
              <a:pPr eaLnBrk="1" hangingPunct="1"/>
              <a:t>15</a:t>
            </a:fld>
            <a:endParaRPr lang="de-CH" smtClean="0">
              <a:latin typeface="Frutiger 55 Roman"/>
            </a:endParaRPr>
          </a:p>
        </p:txBody>
      </p:sp>
      <p:sp>
        <p:nvSpPr>
          <p:cNvPr id="59396" name="Rectangle 2"/>
          <p:cNvSpPr>
            <a:spLocks noGrp="1" noRot="1" noChangeAspect="1" noChangeArrowheads="1" noTextEdit="1"/>
          </p:cNvSpPr>
          <p:nvPr>
            <p:ph type="sldImg"/>
          </p:nvPr>
        </p:nvSpPr>
        <p:spPr>
          <a:xfrm>
            <a:off x="1184275" y="698500"/>
            <a:ext cx="4657725" cy="3492500"/>
          </a:xfrm>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Visibility is more than just lighting.  Consideration during an evaluation should include glare and the lack of color contrasts.  Poor visibility increases the adverse impact of surface/level changes and obstructions.</a:t>
            </a:r>
          </a:p>
          <a:p>
            <a:pPr eaLnBrk="1" hangingPunct="1"/>
            <a:endParaRPr lang="en-US" sz="1200" dirty="0">
              <a:latin typeface="Frutiger 55 Roman"/>
            </a:endParaRPr>
          </a:p>
          <a:p>
            <a:pPr eaLnBrk="1" hangingPunct="1"/>
            <a:r>
              <a:rPr lang="en-US" dirty="0" smtClean="0">
                <a:latin typeface="Frutiger 55 Roman"/>
              </a:rPr>
              <a:t>Business owners should draw attention to level changes by:  </a:t>
            </a:r>
          </a:p>
          <a:p>
            <a:pPr eaLnBrk="1" hangingPunct="1"/>
            <a:endParaRPr lang="en-US" sz="2000" dirty="0">
              <a:latin typeface="Frutiger 55 Roman"/>
            </a:endParaRPr>
          </a:p>
          <a:p>
            <a:pPr lvl="1" eaLnBrk="1" hangingPunct="1"/>
            <a:r>
              <a:rPr lang="en-US" sz="2000" dirty="0">
                <a:latin typeface="Frutiger 55 Roman"/>
              </a:rPr>
              <a:t>Using color contrasts</a:t>
            </a:r>
          </a:p>
          <a:p>
            <a:pPr lvl="1" eaLnBrk="1" hangingPunct="1"/>
            <a:r>
              <a:rPr lang="en-US" sz="2000" dirty="0">
                <a:latin typeface="Frutiger 55 Roman"/>
              </a:rPr>
              <a:t>Marking step or stair nosings</a:t>
            </a:r>
          </a:p>
          <a:p>
            <a:pPr lvl="1" eaLnBrk="1" hangingPunct="1"/>
            <a:r>
              <a:rPr lang="en-US" sz="2000" dirty="0">
                <a:latin typeface="Frutiger 55 Roman"/>
              </a:rPr>
              <a:t>Use of reflective or contrasting colors</a:t>
            </a:r>
          </a:p>
          <a:p>
            <a:pPr lvl="1" eaLnBrk="1" hangingPunct="1"/>
            <a:r>
              <a:rPr lang="en-US" sz="2000" dirty="0">
                <a:latin typeface="Frutiger 55 Roman"/>
              </a:rPr>
              <a:t>Marker lights or spot lighting</a:t>
            </a:r>
          </a:p>
          <a:p>
            <a:pPr lvl="1" eaLnBrk="1" hangingPunct="1"/>
            <a:r>
              <a:rPr lang="en-US" sz="2000" dirty="0">
                <a:latin typeface="Frutiger 55 Roman"/>
              </a:rPr>
              <a:t>Use of signage</a:t>
            </a:r>
          </a:p>
          <a:p>
            <a:pPr lvl="2" eaLnBrk="1" hangingPunct="1"/>
            <a:r>
              <a:rPr lang="en-US" sz="2000" dirty="0">
                <a:latin typeface="Frutiger 55 Roman"/>
              </a:rPr>
              <a:t>“Watch your step”</a:t>
            </a:r>
          </a:p>
          <a:p>
            <a:pPr lvl="2" eaLnBrk="1" hangingPunct="1"/>
            <a:r>
              <a:rPr lang="en-US" sz="2000" dirty="0">
                <a:latin typeface="Frutiger 55 Roman"/>
              </a:rPr>
              <a:t>“Please use handrail”</a:t>
            </a:r>
          </a:p>
          <a:p>
            <a:pPr lvl="2" eaLnBrk="1" hangingPunct="1"/>
            <a:endParaRPr lang="en-US" sz="2000" dirty="0">
              <a:latin typeface="Frutiger 55 Roman"/>
            </a:endParaRPr>
          </a:p>
          <a:p>
            <a:pPr eaLnBrk="1" hangingPunct="1"/>
            <a:r>
              <a:rPr lang="en-US" sz="2000" dirty="0">
                <a:latin typeface="Frutiger 55 Roman"/>
              </a:rPr>
              <a:t>Poor visibility creates a high exposure to a slip, trip or fall incident and should be rated accordingly.</a:t>
            </a:r>
          </a:p>
          <a:p>
            <a:pPr eaLnBrk="1" hangingPunct="1"/>
            <a:endParaRPr lang="en-US" sz="1200" dirty="0">
              <a:latin typeface="Frutiger 55 Roman"/>
            </a:endParaRPr>
          </a:p>
          <a:p>
            <a:pPr eaLnBrk="1" hangingPunct="1"/>
            <a:endParaRPr lang="en-US" sz="1200" dirty="0">
              <a:latin typeface="Frutiger 55 Roman"/>
            </a:endParaRPr>
          </a:p>
          <a:p>
            <a:pPr eaLnBrk="1" hangingPunct="1"/>
            <a:r>
              <a:rPr lang="en-US" dirty="0" smtClean="0">
                <a:latin typeface="Frutiger 55 Roman"/>
              </a:rPr>
              <a:t> Kelly: no problem- go ahead and use the photos.</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r>
              <a:rPr lang="en-US" dirty="0" smtClean="0">
                <a:latin typeface="Frutiger 55 Roman"/>
              </a:rPr>
              <a:t>bk</a:t>
            </a:r>
          </a:p>
          <a:p>
            <a:pPr eaLnBrk="1" hangingPunct="1"/>
            <a:endParaRPr lang="en-US" dirty="0" smtClean="0">
              <a:latin typeface="Frutiger 55 Roman"/>
            </a:endParaRPr>
          </a:p>
          <a:p>
            <a:pPr eaLnBrk="1" hangingPunct="1"/>
            <a:r>
              <a:rPr lang="en-US" dirty="0" smtClean="0">
                <a:latin typeface="Frutiger 55 Roman"/>
              </a:rPr>
              <a:t>He that by the plough would thrive, </a:t>
            </a:r>
          </a:p>
          <a:p>
            <a:pPr eaLnBrk="1" hangingPunct="1"/>
            <a:endParaRPr lang="en-US" dirty="0" smtClean="0">
              <a:latin typeface="Frutiger 55 Roman"/>
            </a:endParaRPr>
          </a:p>
          <a:p>
            <a:pPr eaLnBrk="1" hangingPunct="1"/>
            <a:r>
              <a:rPr lang="en-US" dirty="0" smtClean="0">
                <a:latin typeface="Frutiger 55 Roman"/>
              </a:rPr>
              <a:t>Himself must either hold or drive</a:t>
            </a:r>
          </a:p>
          <a:p>
            <a:pPr eaLnBrk="1" hangingPunct="1"/>
            <a:endParaRPr lang="en-US" dirty="0" smtClean="0">
              <a:latin typeface="Frutiger 55 Roman"/>
            </a:endParaRPr>
          </a:p>
          <a:p>
            <a:pPr eaLnBrk="1" hangingPunct="1"/>
            <a:r>
              <a:rPr lang="en-US" dirty="0" smtClean="0">
                <a:latin typeface="Frutiger 55 Roman"/>
              </a:rPr>
              <a:t>Ben Franklin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04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15738E46-A5CF-470D-9179-3FBB78854C22}" type="slidenum">
              <a:rPr lang="de-CH" smtClean="0">
                <a:latin typeface="Frutiger 55 Roman"/>
              </a:rPr>
              <a:pPr eaLnBrk="1" hangingPunct="1"/>
              <a:t>16</a:t>
            </a:fld>
            <a:endParaRPr lang="de-CH" smtClean="0">
              <a:latin typeface="Frutiger 55 Roman"/>
            </a:endParaRPr>
          </a:p>
        </p:txBody>
      </p:sp>
      <p:sp>
        <p:nvSpPr>
          <p:cNvPr id="60420" name="Rectangle 2"/>
          <p:cNvSpPr>
            <a:spLocks noGrp="1" noRot="1" noChangeAspect="1" noChangeArrowheads="1" noTextEdit="1"/>
          </p:cNvSpPr>
          <p:nvPr>
            <p:ph type="sldImg"/>
          </p:nvPr>
        </p:nvSpPr>
        <p:spPr>
          <a:xfrm>
            <a:off x="1184275" y="698500"/>
            <a:ext cx="4657725" cy="3492500"/>
          </a:xfrm>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Stairs are defined as more than three steps.  Consider frequency of use, whether they are for emergency only, etc.  Curved or spiral stairs would receive a lower rating.  Also consider handrails and maintenance.  Handrails that are too large in diameter do not permit pedestrians to grip the handrails properly.  Escalators and elevators, if any, also need to be considered.  </a:t>
            </a:r>
          </a:p>
          <a:p>
            <a:pPr eaLnBrk="1" hangingPunct="1"/>
            <a:endParaRPr lang="en-US" sz="1200" dirty="0">
              <a:latin typeface="Frutiger 55 Roman"/>
            </a:endParaRPr>
          </a:p>
          <a:p>
            <a:pPr eaLnBrk="1" hangingPunct="1"/>
            <a:r>
              <a:rPr lang="en-US" sz="1200" dirty="0">
                <a:latin typeface="Frutiger 55 Roman"/>
              </a:rPr>
              <a:t> Kelly: no problem- go ahead and use the photos.</a:t>
            </a:r>
          </a:p>
          <a:p>
            <a:pPr eaLnBrk="1" hangingPunct="1"/>
            <a:endParaRPr lang="en-US" sz="1200" dirty="0">
              <a:latin typeface="Frutiger 55 Roman"/>
            </a:endParaRPr>
          </a:p>
          <a:p>
            <a:pPr eaLnBrk="1" hangingPunct="1"/>
            <a:endParaRPr lang="en-US" sz="1200" dirty="0">
              <a:latin typeface="Frutiger 55 Roman"/>
            </a:endParaRPr>
          </a:p>
          <a:p>
            <a:pPr eaLnBrk="1" hangingPunct="1"/>
            <a:endParaRPr lang="en-US" sz="1200" dirty="0">
              <a:latin typeface="Frutiger 55 Roman"/>
            </a:endParaRPr>
          </a:p>
          <a:p>
            <a:pPr eaLnBrk="1" hangingPunct="1"/>
            <a:endParaRPr lang="en-US" sz="1200" dirty="0">
              <a:latin typeface="Frutiger 55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84275" y="698500"/>
            <a:ext cx="4657725" cy="3492500"/>
          </a:xfrm>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Frutiger 55 Roman"/>
              </a:rPr>
              <a:t>When not operating, escalator steps do not generally meet the standard step geometry for stairs.</a:t>
            </a:r>
          </a:p>
          <a:p>
            <a:pPr eaLnBrk="1" hangingPunct="1"/>
            <a:endParaRPr lang="en-US" dirty="0" smtClean="0">
              <a:latin typeface="Frutiger 55 Roman"/>
            </a:endParaRPr>
          </a:p>
          <a:p>
            <a:pPr eaLnBrk="1" hangingPunct="1"/>
            <a:r>
              <a:rPr lang="en-US" dirty="0" smtClean="0">
                <a:latin typeface="Frutiger 55 Roman"/>
              </a:rPr>
              <a:t>Businesses with escalators should have additional controls in place.  Patrons with strollers, wheelchairs, walkers or those having trouble boarding should be directed to the public elevator.  Managers or employees with keys to the escalators should be readily available to turn escalators back on or react to defects when units malfunction and need to be turned off or taken out of service until properly repaired. </a:t>
            </a:r>
          </a:p>
          <a:p>
            <a:pPr eaLnBrk="1" hangingPunct="1"/>
            <a:endParaRPr lang="en-US" dirty="0" smtClean="0">
              <a:latin typeface="Frutiger 55 Roman"/>
            </a:endParaRPr>
          </a:p>
          <a:p>
            <a:pPr eaLnBrk="1" hangingPunct="1"/>
            <a:r>
              <a:rPr lang="en-US" dirty="0" smtClean="0">
                <a:latin typeface="Frutiger 55 Roman"/>
              </a:rPr>
              <a:t>Warnings are effective controls in some applications, such as this warning sign recommended for escalators. Warning signs should be installed on both sides of the Up/Down escalators. Signs should communicate- </a:t>
            </a:r>
            <a:r>
              <a:rPr lang="en-US" i="1" dirty="0" smtClean="0">
                <a:latin typeface="Frutiger 55 Roman"/>
              </a:rPr>
              <a:t>No Strollers, Face Forward, Use Handrail and Hold Child's Hand while riding.  </a:t>
            </a:r>
            <a:endParaRPr lang="en-US" dirty="0" smtClean="0">
              <a:latin typeface="Frutiger 55 Roman"/>
            </a:endParaRPr>
          </a:p>
          <a:p>
            <a:endParaRPr lang="en-US" dirty="0" smtClean="0">
              <a:latin typeface="Frutiger 55 Roman"/>
            </a:endParaRPr>
          </a:p>
        </p:txBody>
      </p:sp>
      <p:sp>
        <p:nvSpPr>
          <p:cNvPr id="614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14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0CDA66A7-EC83-4D07-8F37-645C8D400A8E}" type="slidenum">
              <a:rPr lang="de-CH" smtClean="0">
                <a:latin typeface="Frutiger 55 Roman"/>
              </a:rPr>
              <a:pPr eaLnBrk="1" hangingPunct="1"/>
              <a:t>17</a:t>
            </a:fld>
            <a:endParaRPr lang="de-CH" smtClean="0">
              <a:latin typeface="Frutiger 55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84275" y="698500"/>
            <a:ext cx="4657725" cy="3492500"/>
          </a:xfrm>
          <a:ln/>
        </p:spPr>
      </p:sp>
      <p:sp>
        <p:nvSpPr>
          <p:cNvPr id="3" name="Notes Placeholder 2"/>
          <p:cNvSpPr>
            <a:spLocks noGrp="1"/>
          </p:cNvSpPr>
          <p:nvPr>
            <p:ph type="body" idx="1"/>
          </p:nvPr>
        </p:nvSpPr>
        <p:spPr/>
        <p:txBody>
          <a:bodyPr>
            <a:normAutofit fontScale="92500" lnSpcReduction="20000"/>
          </a:bodyPr>
          <a:lstStyle/>
          <a:p>
            <a:pPr>
              <a:defRPr/>
            </a:pPr>
            <a:r>
              <a:rPr lang="en-US" dirty="0" smtClean="0">
                <a:latin typeface="Frutiger 55 Roman"/>
              </a:rPr>
              <a:t>Elevator carriages should be level with the floor at all floor stops to prevent tripping incidents.</a:t>
            </a:r>
          </a:p>
          <a:p>
            <a:pPr>
              <a:defRPr/>
            </a:pPr>
            <a:r>
              <a:rPr lang="en-US" dirty="0" smtClean="0">
                <a:latin typeface="Frutiger 55 Roman"/>
              </a:rPr>
              <a:t>Elevator carriage floors  and door thresholds should be slip resistant.</a:t>
            </a:r>
          </a:p>
          <a:p>
            <a:pPr>
              <a:defRPr/>
            </a:pPr>
            <a:r>
              <a:rPr lang="en-US" dirty="0" smtClean="0">
                <a:latin typeface="Frutiger 55 Roman"/>
              </a:rPr>
              <a:t>Changes in floor surfaces from each floor to elevator should be clearly visible.  </a:t>
            </a:r>
          </a:p>
          <a:p>
            <a:pPr>
              <a:defRPr/>
            </a:pPr>
            <a:endParaRPr lang="en-US" dirty="0" smtClean="0">
              <a:latin typeface="Frutiger 55 Roman"/>
            </a:endParaRPr>
          </a:p>
          <a:p>
            <a:pPr>
              <a:defRPr/>
            </a:pPr>
            <a:r>
              <a:rPr lang="en-US" dirty="0" smtClean="0">
                <a:latin typeface="Frutiger 55 Roman"/>
              </a:rPr>
              <a:t>Permission to use photos.</a:t>
            </a:r>
          </a:p>
          <a:p>
            <a:pPr>
              <a:defRPr/>
            </a:pPr>
            <a:endParaRPr lang="en-US" dirty="0" smtClean="0">
              <a:latin typeface="Frutiger 55 Roman"/>
            </a:endParaRPr>
          </a:p>
          <a:p>
            <a:pPr>
              <a:defRPr/>
            </a:pPr>
            <a:r>
              <a:rPr lang="en-US" dirty="0" smtClean="0">
                <a:latin typeface="Frutiger 55 Roman"/>
              </a:rPr>
              <a:t>Hi Kelly,</a:t>
            </a:r>
          </a:p>
          <a:p>
            <a:pPr>
              <a:defRPr/>
            </a:pPr>
            <a:endParaRPr lang="en-US" dirty="0" smtClean="0">
              <a:latin typeface="Frutiger 55 Roman"/>
            </a:endParaRPr>
          </a:p>
          <a:p>
            <a:pPr>
              <a:defRPr/>
            </a:pPr>
            <a:r>
              <a:rPr lang="en-US" dirty="0" smtClean="0">
                <a:latin typeface="Frutiger 55 Roman"/>
              </a:rPr>
              <a:t>Good to hear from you!</a:t>
            </a:r>
          </a:p>
          <a:p>
            <a:pPr>
              <a:defRPr/>
            </a:pPr>
            <a:endParaRPr lang="en-US" dirty="0" smtClean="0">
              <a:latin typeface="Frutiger 55 Roman"/>
            </a:endParaRPr>
          </a:p>
          <a:p>
            <a:pPr>
              <a:defRPr/>
            </a:pPr>
            <a:r>
              <a:rPr lang="en-US" dirty="0" smtClean="0">
                <a:latin typeface="Frutiger 55 Roman"/>
              </a:rPr>
              <a:t>You may have our permission to use the photos.  If possible, please try not</a:t>
            </a:r>
          </a:p>
          <a:p>
            <a:pPr>
              <a:defRPr/>
            </a:pPr>
            <a:r>
              <a:rPr lang="en-US" dirty="0" smtClean="0">
                <a:latin typeface="Frutiger 55 Roman"/>
              </a:rPr>
              <a:t>to include any shots which would show our Logo or anything brand specific -</a:t>
            </a:r>
          </a:p>
          <a:p>
            <a:pPr>
              <a:defRPr/>
            </a:pPr>
            <a:r>
              <a:rPr lang="en-US" dirty="0" smtClean="0">
                <a:latin typeface="Frutiger 55 Roman"/>
              </a:rPr>
              <a:t>which I assume they don't  ...... but just want to mention.</a:t>
            </a:r>
          </a:p>
          <a:p>
            <a:pPr>
              <a:defRPr/>
            </a:pPr>
            <a:endParaRPr lang="en-US" dirty="0" smtClean="0">
              <a:latin typeface="Frutiger 55 Roman"/>
            </a:endParaRPr>
          </a:p>
          <a:p>
            <a:pPr>
              <a:defRPr/>
            </a:pPr>
            <a:r>
              <a:rPr lang="en-US" dirty="0" smtClean="0">
                <a:latin typeface="Frutiger 55 Roman"/>
              </a:rPr>
              <a:t>Thanks &amp; have a wonderful holiday season!</a:t>
            </a:r>
          </a:p>
          <a:p>
            <a:pPr>
              <a:defRPr/>
            </a:pPr>
            <a:endParaRPr lang="en-US" dirty="0" smtClean="0">
              <a:latin typeface="Frutiger 55 Roman"/>
            </a:endParaRPr>
          </a:p>
          <a:p>
            <a:pPr>
              <a:defRPr/>
            </a:pPr>
            <a:r>
              <a:rPr lang="en-US" dirty="0" smtClean="0">
                <a:latin typeface="Frutiger 55 Roman"/>
              </a:rPr>
              <a:t>Diana</a:t>
            </a:r>
          </a:p>
          <a:p>
            <a:pPr>
              <a:defRPr/>
            </a:pPr>
            <a:endParaRPr lang="en-US" dirty="0" smtClean="0">
              <a:latin typeface="Frutiger 55 Roman"/>
            </a:endParaRPr>
          </a:p>
          <a:p>
            <a:pPr>
              <a:defRPr/>
            </a:pPr>
            <a:r>
              <a:rPr lang="en-US" dirty="0" smtClean="0">
                <a:latin typeface="Frutiger 55 Roman"/>
              </a:rPr>
              <a:t>Diana Hoover • Legal Administrator</a:t>
            </a:r>
          </a:p>
          <a:p>
            <a:pPr>
              <a:defRPr/>
            </a:pPr>
            <a:r>
              <a:rPr lang="en-US" dirty="0" smtClean="0">
                <a:latin typeface="Frutiger 55 Roman"/>
              </a:rPr>
              <a:t>Lord &amp; Taylor • 250 Highland Park Blvd.• Wilkes-Barre, PA 18702</a:t>
            </a:r>
          </a:p>
          <a:p>
            <a:pPr>
              <a:defRPr/>
            </a:pPr>
            <a:r>
              <a:rPr lang="fr-FR" dirty="0" smtClean="0">
                <a:latin typeface="Frutiger 55 Roman"/>
              </a:rPr>
              <a:t>phone (570-821-6435) fax (570-821-6335) email</a:t>
            </a:r>
          </a:p>
          <a:p>
            <a:pPr>
              <a:defRPr/>
            </a:pPr>
            <a:r>
              <a:rPr lang="en-US" dirty="0" smtClean="0">
                <a:latin typeface="Frutiger 55 Roman"/>
              </a:rPr>
              <a:t>Diana_Hoover@LordAndTaylor.com</a:t>
            </a:r>
          </a:p>
          <a:p>
            <a:pPr>
              <a:defRPr/>
            </a:pPr>
            <a:endParaRPr lang="en-US" dirty="0" smtClean="0">
              <a:latin typeface="Frutiger 55 Roman"/>
            </a:endParaRPr>
          </a:p>
          <a:p>
            <a:pPr>
              <a:defRPr/>
            </a:pPr>
            <a:endParaRPr lang="en-US" dirty="0">
              <a:latin typeface="Frutiger 55 Roman"/>
            </a:endParaRPr>
          </a:p>
        </p:txBody>
      </p:sp>
      <p:sp>
        <p:nvSpPr>
          <p:cNvPr id="624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24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794248FB-474A-46F3-B460-F0B923A48667}" type="slidenum">
              <a:rPr lang="de-CH" smtClean="0">
                <a:latin typeface="Frutiger 55 Roman"/>
              </a:rPr>
              <a:pPr eaLnBrk="1" hangingPunct="1"/>
              <a:t>18</a:t>
            </a:fld>
            <a:endParaRPr lang="de-CH" smtClean="0">
              <a:latin typeface="Frutiger 55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184275" y="698500"/>
            <a:ext cx="4657725" cy="34925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Frutiger 55 Roman"/>
              </a:rPr>
              <a:t>The assumption is that different people have different physical capabilities. Human factors are elements such as age of expected traffic, shoe types, familiarity with the areas traveled, and physically challenged persons or their mental state such as being tired,  pre-occupied, or fatigued. Other items to consider include crowds, people taking short cuts, people on medications or intoxication. </a:t>
            </a:r>
          </a:p>
          <a:p>
            <a:pPr eaLnBrk="1" hangingPunct="1"/>
            <a:endParaRPr lang="en-US" dirty="0" smtClean="0">
              <a:latin typeface="Frutiger 55 Roman"/>
            </a:endParaRPr>
          </a:p>
          <a:p>
            <a:pPr eaLnBrk="1" hangingPunct="1"/>
            <a:r>
              <a:rPr lang="en-US" dirty="0" smtClean="0">
                <a:latin typeface="Frutiger 55 Roman"/>
              </a:rPr>
              <a:t>Carrying awkward packages/materials can also negatively affect the rating.  Give proper ratings to those areas where human factors play a critical negative factor. </a:t>
            </a:r>
          </a:p>
          <a:p>
            <a:pPr eaLnBrk="1" hangingPunct="1"/>
            <a:endParaRPr lang="en-US" dirty="0" smtClean="0">
              <a:latin typeface="Frutiger 55 Roman"/>
            </a:endParaRPr>
          </a:p>
          <a:p>
            <a:pPr eaLnBrk="1" hangingPunct="1"/>
            <a:r>
              <a:rPr lang="en-US" dirty="0" smtClean="0">
                <a:latin typeface="Frutiger 55 Roman"/>
              </a:rPr>
              <a:t> Kelly: no problem- go ahead and use the photos.</a:t>
            </a:r>
          </a:p>
          <a:p>
            <a:pPr eaLnBrk="1" hangingPunct="1"/>
            <a:endParaRPr lang="en-US" dirty="0" smtClean="0">
              <a:latin typeface="Frutiger 55 Roman"/>
            </a:endParaRPr>
          </a:p>
          <a:p>
            <a:pPr eaLnBrk="1" hangingPunct="1"/>
            <a:endParaRPr lang="en-US" dirty="0" smtClean="0">
              <a:latin typeface="Frutiger 55 Roman"/>
            </a:endParaRPr>
          </a:p>
          <a:p>
            <a:pPr eaLnBrk="1" hangingPunct="1"/>
            <a:endParaRPr lang="en-US" dirty="0" smtClean="0">
              <a:latin typeface="Frutiger 55 Roman"/>
            </a:endParaRPr>
          </a:p>
          <a:p>
            <a:pPr eaLnBrk="1" hangingPunct="1"/>
            <a:r>
              <a:rPr lang="en-US" dirty="0" smtClean="0">
                <a:latin typeface="Frutiger 55 Roman"/>
              </a:rPr>
              <a:t>bk</a:t>
            </a:r>
          </a:p>
          <a:p>
            <a:pPr eaLnBrk="1" hangingPunct="1"/>
            <a:endParaRPr lang="en-US" dirty="0" smtClean="0">
              <a:latin typeface="Frutiger 55 Roman"/>
            </a:endParaRPr>
          </a:p>
          <a:p>
            <a:pPr eaLnBrk="1" hangingPunct="1"/>
            <a:r>
              <a:rPr lang="en-US" dirty="0" smtClean="0">
                <a:latin typeface="Frutiger 55 Roman"/>
              </a:rPr>
              <a:t>He that by the plough would thrive, </a:t>
            </a:r>
          </a:p>
          <a:p>
            <a:pPr eaLnBrk="1" hangingPunct="1"/>
            <a:endParaRPr lang="en-US" dirty="0" smtClean="0">
              <a:latin typeface="Frutiger 55 Roman"/>
            </a:endParaRPr>
          </a:p>
          <a:p>
            <a:pPr eaLnBrk="1" hangingPunct="1"/>
            <a:r>
              <a:rPr lang="en-US" dirty="0" smtClean="0">
                <a:latin typeface="Frutiger 55 Roman"/>
              </a:rPr>
              <a:t>Himself must either hold or drive</a:t>
            </a:r>
          </a:p>
          <a:p>
            <a:pPr eaLnBrk="1" hangingPunct="1"/>
            <a:endParaRPr lang="en-US" dirty="0" smtClean="0">
              <a:latin typeface="Frutiger 55 Roman"/>
            </a:endParaRPr>
          </a:p>
          <a:p>
            <a:pPr eaLnBrk="1" hangingPunct="1"/>
            <a:r>
              <a:rPr lang="en-US" dirty="0" smtClean="0">
                <a:latin typeface="Frutiger 55 Roman"/>
              </a:rPr>
              <a:t>Ben Franklin</a:t>
            </a:r>
          </a:p>
          <a:p>
            <a:endParaRPr lang="en-US" dirty="0" smtClean="0">
              <a:latin typeface="Frutiger 55 Roman"/>
            </a:endParaRPr>
          </a:p>
        </p:txBody>
      </p:sp>
      <p:sp>
        <p:nvSpPr>
          <p:cNvPr id="6349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77E3E1C3-A9D6-4231-86B0-358B07ADFBCC}" type="slidenum">
              <a:rPr lang="de-CH" smtClean="0">
                <a:latin typeface="Frutiger 55 Roman"/>
              </a:rPr>
              <a:pPr eaLnBrk="1" hangingPunct="1"/>
              <a:t>19</a:t>
            </a:fld>
            <a:endParaRPr lang="de-CH" smtClean="0">
              <a:latin typeface="Frutiger 55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5278FE74-9463-4EA7-BC39-EEABEB54B9CF}" type="slidenum">
              <a:rPr lang="de-CH" smtClean="0">
                <a:latin typeface="Frutiger 55 Roman"/>
              </a:rPr>
              <a:pPr eaLnBrk="1" hangingPunct="1"/>
              <a:t>2</a:t>
            </a:fld>
            <a:endParaRPr lang="de-CH" smtClean="0">
              <a:latin typeface="Frutiger 55 Roman"/>
            </a:endParaRPr>
          </a:p>
        </p:txBody>
      </p:sp>
      <p:sp>
        <p:nvSpPr>
          <p:cNvPr id="45060" name="Rectangle 2"/>
          <p:cNvSpPr>
            <a:spLocks noGrp="1" noRot="1" noChangeAspect="1" noChangeArrowheads="1" noTextEdit="1"/>
          </p:cNvSpPr>
          <p:nvPr>
            <p:ph type="sldImg"/>
          </p:nvPr>
        </p:nvSpPr>
        <p:spPr>
          <a:xfrm>
            <a:off x="1184275" y="698500"/>
            <a:ext cx="4657725" cy="3492500"/>
          </a:xfrm>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By the end of this session, each participant will be able to:</a:t>
            </a:r>
          </a:p>
          <a:p>
            <a:pPr eaLnBrk="1" hangingPunct="1">
              <a:buFontTx/>
              <a:buBlip>
                <a:blip r:embed="rId3"/>
              </a:buBlip>
            </a:pPr>
            <a:r>
              <a:rPr lang="en-US" sz="1200" dirty="0">
                <a:latin typeface="Frutiger 55 Roman"/>
              </a:rPr>
              <a:t>Understand the importance of slip and fall assessments</a:t>
            </a:r>
          </a:p>
          <a:p>
            <a:pPr eaLnBrk="1" hangingPunct="1">
              <a:buFontTx/>
              <a:buBlip>
                <a:blip r:embed="rId3"/>
              </a:buBlip>
            </a:pPr>
            <a:r>
              <a:rPr lang="en-US" sz="1200" dirty="0">
                <a:latin typeface="Frutiger 55 Roman"/>
              </a:rPr>
              <a:t>Understand the Zurich 10-point assessment model</a:t>
            </a:r>
          </a:p>
          <a:p>
            <a:pPr eaLnBrk="1" hangingPunct="1">
              <a:buFontTx/>
              <a:buBlip>
                <a:blip r:embed="rId3"/>
              </a:buBlip>
            </a:pPr>
            <a:r>
              <a:rPr lang="en-US" sz="1200" dirty="0">
                <a:latin typeface="Frutiger 55 Roman"/>
              </a:rPr>
              <a:t>Describe the major risk factors that cause or contribute to slip, trip and fall accidents</a:t>
            </a:r>
          </a:p>
          <a:p>
            <a:pPr eaLnBrk="1" hangingPunct="1">
              <a:buFontTx/>
              <a:buBlip>
                <a:blip r:embed="rId3"/>
              </a:buBlip>
            </a:pPr>
            <a:r>
              <a:rPr lang="en-US" sz="1200" dirty="0">
                <a:latin typeface="Frutiger 55 Roman"/>
              </a:rPr>
              <a:t>Conduct slip, trip and fall assessments using the Zurich 10-point assessment program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AD918761-B695-4DEC-9F69-1CC1FC27DE0E}" type="slidenum">
              <a:rPr lang="de-CH" smtClean="0">
                <a:latin typeface="Frutiger 55 Roman"/>
              </a:rPr>
              <a:pPr eaLnBrk="1" hangingPunct="1"/>
              <a:t>20</a:t>
            </a:fld>
            <a:endParaRPr lang="de-CH" smtClean="0">
              <a:latin typeface="Frutiger 55 Roman"/>
            </a:endParaRPr>
          </a:p>
        </p:txBody>
      </p:sp>
      <p:sp>
        <p:nvSpPr>
          <p:cNvPr id="64516" name="Rectangle 2"/>
          <p:cNvSpPr>
            <a:spLocks noGrp="1" noRot="1" noChangeAspect="1" noChangeArrowheads="1" noTextEdit="1"/>
          </p:cNvSpPr>
          <p:nvPr>
            <p:ph type="sldImg"/>
          </p:nvPr>
        </p:nvSpPr>
        <p:spPr>
          <a:xfrm>
            <a:off x="1184275" y="698500"/>
            <a:ext cx="4657725" cy="3492500"/>
          </a:xfrm>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Unusual features are anything out of the ordinary that might distract a person walking through the area.  Unusual features reflect the impact of distractions.  Examples include distractions by a particular process, alarms/buzzers, strobe lights or flashing lights, high pedestrian traffic, unusually close proximity to material handling equipment, signs, information boards, displays, large windows, and decorative lighting.  </a:t>
            </a:r>
          </a:p>
          <a:p>
            <a:pPr eaLnBrk="1" hangingPunct="1"/>
            <a:endParaRPr lang="en-US" sz="1200" dirty="0">
              <a:latin typeface="Frutiger 55 Roman"/>
            </a:endParaRPr>
          </a:p>
          <a:p>
            <a:pPr eaLnBrk="1" hangingPunct="1"/>
            <a:r>
              <a:rPr lang="en-US" sz="1200" dirty="0">
                <a:latin typeface="Frutiger 55 Roman"/>
              </a:rPr>
              <a:t>Areas where unusual features are a major distraction should be rated appropriately.  It is important to ensure that there are no other risk factors converging in this immediate area to increase the chance of a slip, trip or fall incident. </a:t>
            </a:r>
          </a:p>
          <a:p>
            <a:pPr eaLnBrk="1" hangingPunct="1"/>
            <a:endParaRPr lang="en-US" sz="1200" dirty="0">
              <a:latin typeface="Frutiger 55 Roman"/>
            </a:endParaRPr>
          </a:p>
          <a:p>
            <a:pPr eaLnBrk="1" hangingPunct="1"/>
            <a:r>
              <a:rPr lang="en-US" sz="1200" dirty="0">
                <a:latin typeface="Frutiger 55 Roman"/>
              </a:rPr>
              <a:t>Unusual features can be anything that can distract someone from concentrating on what they are doing.  A great example would be a group of site seeing tourists looking at art or sculptures in a crowded museum.  Steps, bollards, benches, wheel stops, speed bumps, defects in walking surfaces or other obstructions may not be noticed, causing some of the tourists to trip, misstep or strike into in the items causing serious injury.</a:t>
            </a:r>
          </a:p>
          <a:p>
            <a:pPr eaLnBrk="1" hangingPunct="1"/>
            <a:endParaRPr lang="en-US" sz="1200" dirty="0">
              <a:latin typeface="Frutiger 55 Roman"/>
            </a:endParaRPr>
          </a:p>
          <a:p>
            <a:r>
              <a:rPr lang="en-US" sz="1200" dirty="0">
                <a:latin typeface="Frutiger 55 Roman"/>
              </a:rPr>
              <a:t>Permission to use picture.</a:t>
            </a:r>
          </a:p>
          <a:p>
            <a:endParaRPr lang="en-US" sz="1200" dirty="0">
              <a:latin typeface="Frutiger 55 Roman"/>
            </a:endParaRPr>
          </a:p>
          <a:p>
            <a:r>
              <a:rPr lang="en-US" dirty="0" smtClean="0">
                <a:latin typeface="Frutiger 55 Roman"/>
              </a:rPr>
              <a:t>You can use the pictures. </a:t>
            </a:r>
          </a:p>
          <a:p>
            <a:endParaRPr lang="en-US" dirty="0" smtClean="0">
              <a:latin typeface="Frutiger 55 Roman"/>
            </a:endParaRPr>
          </a:p>
          <a:p>
            <a:r>
              <a:rPr lang="en-US" dirty="0" smtClean="0">
                <a:latin typeface="Frutiger 55 Roman"/>
              </a:rPr>
              <a:t>-----Original Message-----</a:t>
            </a:r>
          </a:p>
          <a:p>
            <a:r>
              <a:rPr lang="en-US" dirty="0" smtClean="0">
                <a:latin typeface="Frutiger 55 Roman"/>
              </a:rPr>
              <a:t>From: Kelly Brown [mailto:kelly.brown@zurichna.com] </a:t>
            </a:r>
          </a:p>
          <a:p>
            <a:r>
              <a:rPr lang="en-US" dirty="0" smtClean="0">
                <a:latin typeface="Frutiger 55 Roman"/>
              </a:rPr>
              <a:t>Sent: Tuesday, December 08, 2009 9:10 AM</a:t>
            </a:r>
          </a:p>
          <a:p>
            <a:r>
              <a:rPr lang="en-US" dirty="0" smtClean="0">
                <a:latin typeface="Frutiger 55 Roman"/>
              </a:rPr>
              <a:t>To: Shana Velez</a:t>
            </a:r>
          </a:p>
          <a:p>
            <a:r>
              <a:rPr lang="en-US" dirty="0" smtClean="0">
                <a:latin typeface="Frutiger 55 Roman"/>
              </a:rPr>
              <a:t>Subject: RE: Permission to Use Riverdale Pictures</a:t>
            </a:r>
          </a:p>
          <a:p>
            <a:endParaRPr lang="en-US" dirty="0" smtClean="0">
              <a:latin typeface="Frutiger 55 Roman"/>
            </a:endParaRPr>
          </a:p>
          <a:p>
            <a:r>
              <a:rPr lang="en-US" dirty="0" smtClean="0">
                <a:latin typeface="Frutiger 55 Roman"/>
              </a:rPr>
              <a:t>Shana:</a:t>
            </a:r>
          </a:p>
          <a:p>
            <a:endParaRPr lang="en-US" dirty="0" smtClean="0">
              <a:latin typeface="Frutiger 55 Roman"/>
            </a:endParaRPr>
          </a:p>
          <a:p>
            <a:r>
              <a:rPr lang="en-US" dirty="0" smtClean="0">
                <a:latin typeface="Frutiger 55 Roman"/>
              </a:rPr>
              <a:t>No.  Your company would not be identified.</a:t>
            </a:r>
          </a:p>
          <a:p>
            <a:endParaRPr lang="en-US" dirty="0" smtClean="0">
              <a:latin typeface="Frutiger 55 Roman"/>
            </a:endParaRPr>
          </a:p>
          <a:p>
            <a:r>
              <a:rPr lang="en-US" dirty="0" smtClean="0">
                <a:latin typeface="Frutiger 55 Roman"/>
              </a:rPr>
              <a:t>Kelly</a:t>
            </a:r>
          </a:p>
          <a:p>
            <a:pPr eaLnBrk="1" hangingPunct="1"/>
            <a:endParaRPr lang="en-US" sz="1200" dirty="0">
              <a:latin typeface="Frutiger 55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21</a:t>
            </a:fld>
            <a:endParaRPr lang="de-CH">
              <a:latin typeface="Frutiger 55 Roman"/>
            </a:endParaRPr>
          </a:p>
        </p:txBody>
      </p:sp>
    </p:spTree>
    <p:extLst>
      <p:ext uri="{BB962C8B-B14F-4D97-AF65-F5344CB8AC3E}">
        <p14:creationId xmlns:p14="http://schemas.microsoft.com/office/powerpoint/2010/main" val="885026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F62442B5-F000-4988-8848-EA027DCCA28D}" type="slidenum">
              <a:rPr lang="de-CH" smtClean="0">
                <a:latin typeface="Frutiger 55 Roman"/>
              </a:rPr>
              <a:pPr eaLnBrk="1" hangingPunct="1"/>
              <a:t>22</a:t>
            </a:fld>
            <a:endParaRPr lang="de-CH" smtClean="0">
              <a:latin typeface="Frutiger 55 Roman"/>
            </a:endParaRPr>
          </a:p>
        </p:txBody>
      </p:sp>
      <p:sp>
        <p:nvSpPr>
          <p:cNvPr id="66564" name="Rectangle 2"/>
          <p:cNvSpPr>
            <a:spLocks noGrp="1" noRot="1" noChangeAspect="1" noChangeArrowheads="1" noTextEdit="1"/>
          </p:cNvSpPr>
          <p:nvPr>
            <p:ph type="sldImg"/>
          </p:nvPr>
        </p:nvSpPr>
        <p:spPr>
          <a:xfrm>
            <a:off x="1258888" y="434975"/>
            <a:ext cx="4289425" cy="3217863"/>
          </a:xfrm>
          <a:ln/>
        </p:spPr>
      </p:sp>
      <p:sp>
        <p:nvSpPr>
          <p:cNvPr id="66565" name="Rectangle 3"/>
          <p:cNvSpPr>
            <a:spLocks noGrp="1" noChangeArrowheads="1"/>
          </p:cNvSpPr>
          <p:nvPr>
            <p:ph type="body" idx="1"/>
          </p:nvPr>
        </p:nvSpPr>
        <p:spPr>
          <a:xfrm>
            <a:off x="1226346" y="3922149"/>
            <a:ext cx="4258053" cy="521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Frutiger 55 Roman"/>
              </a:rPr>
              <a:t>Assess each area in relation to each contributing factor. (Show “Contributing factor analysis and Contributing factor guide”).  As indicated before, you will score each contributing factor as follows:</a:t>
            </a:r>
          </a:p>
          <a:p>
            <a:endParaRPr lang="en-US" dirty="0" smtClean="0">
              <a:latin typeface="Frutiger 55 Roman"/>
            </a:endParaRPr>
          </a:p>
          <a:p>
            <a:r>
              <a:rPr lang="en-US" dirty="0" smtClean="0">
                <a:latin typeface="Frutiger 55 Roman"/>
              </a:rPr>
              <a:t>High potential = “4”</a:t>
            </a:r>
          </a:p>
          <a:p>
            <a:r>
              <a:rPr lang="en-US" dirty="0" smtClean="0">
                <a:latin typeface="Frutiger 55 Roman"/>
              </a:rPr>
              <a:t>Moderate potential = “3”</a:t>
            </a:r>
          </a:p>
          <a:p>
            <a:r>
              <a:rPr lang="en-US" dirty="0" smtClean="0">
                <a:latin typeface="Frutiger 55 Roman"/>
              </a:rPr>
              <a:t>Low potential = “2”</a:t>
            </a:r>
          </a:p>
          <a:p>
            <a:r>
              <a:rPr lang="en-US" dirty="0" smtClean="0">
                <a:latin typeface="Frutiger 55 Roman"/>
              </a:rPr>
              <a:t>Very low potential = “1”</a:t>
            </a:r>
          </a:p>
          <a:p>
            <a:r>
              <a:rPr lang="en-US" dirty="0" smtClean="0">
                <a:latin typeface="Frutiger 55 Roman"/>
              </a:rPr>
              <a:t> </a:t>
            </a:r>
          </a:p>
          <a:p>
            <a:pPr eaLnBrk="1" hangingPunct="1"/>
            <a:endParaRPr lang="en-US" dirty="0" smtClean="0">
              <a:latin typeface="Frutiger 55 Roman"/>
            </a:endParaRPr>
          </a:p>
          <a:p>
            <a:pPr eaLnBrk="1" hangingPunct="1"/>
            <a:endParaRPr lang="en-US" sz="1200" dirty="0">
              <a:latin typeface="Frutiger 55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54F440B5-595E-4174-81C3-794E962D2D3B}" type="slidenum">
              <a:rPr lang="de-CH" smtClean="0">
                <a:latin typeface="Frutiger 55 Roman"/>
              </a:rPr>
              <a:pPr eaLnBrk="1" hangingPunct="1"/>
              <a:t>23</a:t>
            </a:fld>
            <a:endParaRPr lang="de-CH" smtClean="0">
              <a:latin typeface="Frutiger 55 Roman"/>
            </a:endParaRPr>
          </a:p>
        </p:txBody>
      </p:sp>
      <p:sp>
        <p:nvSpPr>
          <p:cNvPr id="67588" name="Rectangle 2"/>
          <p:cNvSpPr>
            <a:spLocks noGrp="1" noRot="1" noChangeAspect="1" noChangeArrowheads="1" noTextEdit="1"/>
          </p:cNvSpPr>
          <p:nvPr>
            <p:ph type="sldImg"/>
          </p:nvPr>
        </p:nvSpPr>
        <p:spPr>
          <a:xfrm>
            <a:off x="1258888" y="434975"/>
            <a:ext cx="4289425" cy="3217863"/>
          </a:xfrm>
          <a:ln/>
        </p:spPr>
      </p:sp>
      <p:sp>
        <p:nvSpPr>
          <p:cNvPr id="67589" name="Rectangle 3"/>
          <p:cNvSpPr>
            <a:spLocks noGrp="1" noChangeArrowheads="1"/>
          </p:cNvSpPr>
          <p:nvPr>
            <p:ph type="body" idx="1"/>
          </p:nvPr>
        </p:nvSpPr>
        <p:spPr>
          <a:xfrm>
            <a:off x="1366221" y="3910833"/>
            <a:ext cx="4258053" cy="521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latin typeface="Frutiger 55 Roman"/>
              </a:rPr>
              <a:t>To calculate the area score, total up the actual score for the row and divide by the total possible score for the row.  List your finding under the “Area Score”.  (If all contributing factors are scored for a given row, a total of 100 percent would be the possible score for that row.  If only 9 of 10 contributing factors were scored, the possible score for that row would still be 100 percent.)  </a:t>
            </a:r>
          </a:p>
          <a:p>
            <a:r>
              <a:rPr lang="en-US" sz="1200" dirty="0">
                <a:latin typeface="Frutiger 55 Roman"/>
              </a:rPr>
              <a:t> </a:t>
            </a:r>
          </a:p>
          <a:p>
            <a:r>
              <a:rPr lang="en-US" sz="1200" dirty="0">
                <a:latin typeface="Frutiger 55 Roman"/>
              </a:rPr>
              <a:t>Once you have completed surveying all the areas at the site, you can calculate an overall score by totaling up the area scores and dividing by the number of areas evaluated.  List that number as the “Overall Score”.</a:t>
            </a:r>
          </a:p>
          <a:p>
            <a:r>
              <a:rPr lang="en-US" sz="1200" dirty="0">
                <a:latin typeface="Frutiger 55 Roman"/>
              </a:rPr>
              <a:t> </a:t>
            </a:r>
          </a:p>
          <a:p>
            <a:r>
              <a:rPr lang="en-US" sz="1200" dirty="0">
                <a:latin typeface="Frutiger 55 Roman"/>
              </a:rPr>
              <a:t>To consider which areas pose the greatest STF potential and need to be addressed first, rank the area scores in descending order focusing improvement efforts on areas with the highest exposure scores.  A self-calculating tool is available with each industry 10-point program.  The tool will complete all of the calculations described.  A second tab provided with the self-calculating tool will rank each area evaluated based on identified exposures.   </a:t>
            </a:r>
          </a:p>
          <a:p>
            <a:r>
              <a:rPr lang="en-US" sz="1200" dirty="0">
                <a:latin typeface="Frutiger 55 Roman"/>
              </a:rPr>
              <a:t> </a:t>
            </a:r>
          </a:p>
          <a:p>
            <a:r>
              <a:rPr lang="en-US" sz="1200" dirty="0">
                <a:latin typeface="Frutiger 55 Roman"/>
              </a:rPr>
              <a:t>When reviewing each area’s contributing factor score, the goal would be to have all contributing factors rated a “1” (Very low potential).  If any contributing factor is rated a “4” (High potential), improvements need to be considered.  </a:t>
            </a:r>
          </a:p>
          <a:p>
            <a:r>
              <a:rPr lang="en-US" sz="1200" dirty="0">
                <a:latin typeface="Frutiger 55 Roman"/>
              </a:rPr>
              <a:t> </a:t>
            </a:r>
          </a:p>
          <a:p>
            <a:r>
              <a:rPr lang="en-US" sz="1200" dirty="0">
                <a:latin typeface="Frutiger 55 Roman"/>
              </a:rPr>
              <a:t>If you have evaluated multiple sites, you can use the same ranking approach to prioritize which sites you would focus improvement efforts on first by ranking each site’s overall score.</a:t>
            </a:r>
          </a:p>
          <a:p>
            <a:pPr eaLnBrk="1" hangingPunct="1"/>
            <a:endParaRPr lang="en-US" sz="1200" dirty="0">
              <a:latin typeface="Frutiger 55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86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955C3551-06F9-4B59-9ECA-9DF095E666CD}" type="slidenum">
              <a:rPr lang="de-CH" smtClean="0">
                <a:latin typeface="Frutiger 55 Roman"/>
              </a:rPr>
              <a:pPr eaLnBrk="1" hangingPunct="1"/>
              <a:t>24</a:t>
            </a:fld>
            <a:endParaRPr lang="de-CH" smtClean="0">
              <a:latin typeface="Frutiger 55 Roman"/>
            </a:endParaRPr>
          </a:p>
        </p:txBody>
      </p:sp>
      <p:sp>
        <p:nvSpPr>
          <p:cNvPr id="68612" name="Rectangle 2"/>
          <p:cNvSpPr>
            <a:spLocks noGrp="1" noRot="1" noChangeAspect="1" noChangeArrowheads="1" noTextEdit="1"/>
          </p:cNvSpPr>
          <p:nvPr>
            <p:ph type="sldImg"/>
          </p:nvPr>
        </p:nvSpPr>
        <p:spPr>
          <a:xfrm>
            <a:off x="1184275" y="698500"/>
            <a:ext cx="4657725" cy="3492500"/>
          </a:xfrm>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When looking to make physical changes the following example items could be considered:</a:t>
            </a:r>
          </a:p>
          <a:p>
            <a:pPr eaLnBrk="1" hangingPunct="1"/>
            <a:endParaRPr lang="en-US" sz="1200" dirty="0">
              <a:latin typeface="Frutiger 55 Roman"/>
            </a:endParaRPr>
          </a:p>
          <a:p>
            <a:pPr eaLnBrk="1" hangingPunct="1">
              <a:buFontTx/>
              <a:buChar char="•"/>
            </a:pPr>
            <a:r>
              <a:rPr lang="en-US" sz="1200" dirty="0">
                <a:latin typeface="Frutiger 55 Roman"/>
              </a:rPr>
              <a:t>Repair deficiencies in floor surfaces and railings</a:t>
            </a:r>
          </a:p>
          <a:p>
            <a:pPr eaLnBrk="1" hangingPunct="1">
              <a:buFontTx/>
              <a:buChar char="•"/>
            </a:pPr>
            <a:r>
              <a:rPr lang="en-US" sz="1200" dirty="0">
                <a:latin typeface="Frutiger 55 Roman"/>
              </a:rPr>
              <a:t>Replace slippery when wet surfaces with surfaces having adequate asperities or roughness </a:t>
            </a:r>
          </a:p>
          <a:p>
            <a:pPr eaLnBrk="1" hangingPunct="1">
              <a:buFontTx/>
              <a:buChar char="•"/>
            </a:pPr>
            <a:r>
              <a:rPr lang="en-US" sz="1200" dirty="0">
                <a:latin typeface="Frutiger 55 Roman"/>
              </a:rPr>
              <a:t>Test topical floor coatings that add asperities or consider etching to enhance slip resistance</a:t>
            </a:r>
          </a:p>
          <a:p>
            <a:pPr eaLnBrk="1" hangingPunct="1">
              <a:buFontTx/>
              <a:buChar char="•"/>
            </a:pPr>
            <a:r>
              <a:rPr lang="en-US" sz="1200" dirty="0">
                <a:latin typeface="Frutiger 55 Roman"/>
              </a:rPr>
              <a:t>Install grab bars and rails where appropriate</a:t>
            </a:r>
          </a:p>
          <a:p>
            <a:pPr eaLnBrk="1" hangingPunct="1">
              <a:buFontTx/>
              <a:buChar char="•"/>
            </a:pPr>
            <a:r>
              <a:rPr lang="en-US" sz="1200" dirty="0">
                <a:latin typeface="Frutiger 55 Roman"/>
              </a:rPr>
              <a:t>Avoid furnishings or decorations that might slip when leaned upon</a:t>
            </a:r>
          </a:p>
          <a:p>
            <a:pPr eaLnBrk="1" hangingPunct="1">
              <a:buFontTx/>
              <a:buChar char="•"/>
            </a:pPr>
            <a:r>
              <a:rPr lang="en-US" sz="1200" dirty="0">
                <a:latin typeface="Frutiger 55 Roman"/>
              </a:rPr>
              <a:t>Use color contrasts to make steps or other level changes more visible</a:t>
            </a:r>
          </a:p>
          <a:p>
            <a:pPr eaLnBrk="1" hangingPunct="1"/>
            <a:r>
              <a:rPr lang="en-US" sz="1200" dirty="0">
                <a:latin typeface="Frutiger 55 Roman"/>
              </a:rPr>
              <a:t>Improve lighting</a:t>
            </a:r>
          </a:p>
          <a:p>
            <a:pPr eaLnBrk="1" hangingPunct="1"/>
            <a:endParaRPr lang="en-US" sz="1200" dirty="0">
              <a:latin typeface="Frutiger 55 Roman"/>
            </a:endParaRPr>
          </a:p>
          <a:p>
            <a:pPr eaLnBrk="1" hangingPunct="1"/>
            <a:endParaRPr lang="en-US" sz="1200" dirty="0">
              <a:latin typeface="Frutiger 55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89AA82A9-77D9-4D2E-8F24-9C730B20ECA6}" type="slidenum">
              <a:rPr lang="de-CH" smtClean="0">
                <a:latin typeface="Frutiger 55 Roman"/>
              </a:rPr>
              <a:pPr eaLnBrk="1" hangingPunct="1"/>
              <a:t>25</a:t>
            </a:fld>
            <a:endParaRPr lang="de-CH" smtClean="0">
              <a:latin typeface="Frutiger 55 Roman"/>
            </a:endParaRPr>
          </a:p>
        </p:txBody>
      </p:sp>
      <p:sp>
        <p:nvSpPr>
          <p:cNvPr id="69636" name="Rectangle 2"/>
          <p:cNvSpPr>
            <a:spLocks noGrp="1" noRot="1" noChangeAspect="1" noChangeArrowheads="1" noTextEdit="1"/>
          </p:cNvSpPr>
          <p:nvPr>
            <p:ph type="sldImg"/>
          </p:nvPr>
        </p:nvSpPr>
        <p:spPr>
          <a:xfrm>
            <a:off x="1184275" y="698500"/>
            <a:ext cx="4657725" cy="3492500"/>
          </a:xfrm>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Administrative changes could include the following items:</a:t>
            </a:r>
          </a:p>
          <a:p>
            <a:pPr eaLnBrk="1" hangingPunct="1">
              <a:buFontTx/>
              <a:buBlip>
                <a:blip r:embed="rId3"/>
              </a:buBlip>
            </a:pPr>
            <a:r>
              <a:rPr lang="en-US" sz="1200" dirty="0">
                <a:latin typeface="Frutiger 55 Roman"/>
              </a:rPr>
              <a:t>Development of a written self inspection program</a:t>
            </a:r>
          </a:p>
          <a:p>
            <a:pPr eaLnBrk="1" hangingPunct="1">
              <a:buFontTx/>
              <a:buBlip>
                <a:blip r:embed="rId3"/>
              </a:buBlip>
            </a:pPr>
            <a:r>
              <a:rPr lang="en-US" sz="1200" dirty="0">
                <a:latin typeface="Frutiger 55 Roman"/>
              </a:rPr>
              <a:t>Complete staff slip, trip and fall prevention awareness training</a:t>
            </a:r>
          </a:p>
          <a:p>
            <a:pPr eaLnBrk="1" hangingPunct="1">
              <a:buFontTx/>
              <a:buBlip>
                <a:blip r:embed="rId3"/>
              </a:buBlip>
            </a:pPr>
            <a:r>
              <a:rPr lang="en-US" sz="1200" dirty="0">
                <a:latin typeface="Frutiger 55 Roman"/>
              </a:rPr>
              <a:t>Complete walking/working surface risk assessment to determine coefficient of friction/slip resistance of current surfaces</a:t>
            </a:r>
          </a:p>
          <a:p>
            <a:pPr eaLnBrk="1" hangingPunct="1">
              <a:buFontTx/>
              <a:buBlip>
                <a:blip r:embed="rId3"/>
              </a:buBlip>
            </a:pPr>
            <a:r>
              <a:rPr lang="en-US" sz="1200" dirty="0">
                <a:latin typeface="Frutiger 55 Roman"/>
              </a:rPr>
              <a:t>Test potential walking surfaces prior to purchase</a:t>
            </a:r>
          </a:p>
          <a:p>
            <a:pPr eaLnBrk="1" hangingPunct="1">
              <a:buFontTx/>
              <a:buBlip>
                <a:blip r:embed="rId3"/>
              </a:buBlip>
            </a:pPr>
            <a:r>
              <a:rPr lang="en-US" sz="1200" dirty="0">
                <a:latin typeface="Frutiger 55 Roman"/>
              </a:rPr>
              <a:t>Train decision makers on slip resistance basics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70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27325106-5D4A-4D4B-B0E3-8D68224D1342}" type="slidenum">
              <a:rPr lang="de-CH" smtClean="0">
                <a:latin typeface="Frutiger 55 Roman"/>
              </a:rPr>
              <a:pPr eaLnBrk="1" hangingPunct="1"/>
              <a:t>26</a:t>
            </a:fld>
            <a:endParaRPr lang="de-CH" smtClean="0">
              <a:latin typeface="Frutiger 55 Roman"/>
            </a:endParaRPr>
          </a:p>
        </p:txBody>
      </p:sp>
      <p:sp>
        <p:nvSpPr>
          <p:cNvPr id="70660" name="Rectangle 2"/>
          <p:cNvSpPr>
            <a:spLocks noGrp="1" noRot="1" noChangeAspect="1" noChangeArrowheads="1" noTextEdit="1"/>
          </p:cNvSpPr>
          <p:nvPr>
            <p:ph type="sldImg"/>
          </p:nvPr>
        </p:nvSpPr>
        <p:spPr>
          <a:xfrm>
            <a:off x="1184275" y="698500"/>
            <a:ext cx="4657725" cy="3492500"/>
          </a:xfrm>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Administrative changes-Continued.</a:t>
            </a:r>
          </a:p>
          <a:p>
            <a:pPr eaLnBrk="1" hangingPunct="1">
              <a:buFontTx/>
              <a:buBlip>
                <a:blip r:embed="rId3"/>
              </a:buBlip>
            </a:pPr>
            <a:r>
              <a:rPr lang="en-US" sz="1200" dirty="0">
                <a:latin typeface="Frutiger 55 Roman"/>
              </a:rPr>
              <a:t>Ensure managers, supervisors and employees are aware of their responsibility for fall prevention</a:t>
            </a:r>
          </a:p>
          <a:p>
            <a:pPr eaLnBrk="1" hangingPunct="1">
              <a:buFontTx/>
              <a:buBlip>
                <a:blip r:embed="rId3"/>
              </a:buBlip>
            </a:pPr>
            <a:r>
              <a:rPr lang="en-US" sz="1200" dirty="0">
                <a:latin typeface="Frutiger 55 Roman"/>
              </a:rPr>
              <a:t>Identify visitors or employees who might be a high risk for falls due to lack of knowledge, unfamiliarity with the area, or physical limitations</a:t>
            </a:r>
          </a:p>
          <a:p>
            <a:pPr eaLnBrk="1" hangingPunct="1">
              <a:buFontTx/>
              <a:buBlip>
                <a:blip r:embed="rId3"/>
              </a:buBlip>
            </a:pPr>
            <a:r>
              <a:rPr lang="en-US" sz="1200" dirty="0">
                <a:latin typeface="Frutiger 55 Roman"/>
              </a:rPr>
              <a:t>Cover fall prevention topics with employees during employment training and weekly/monthly meetings</a:t>
            </a:r>
          </a:p>
          <a:p>
            <a:pPr eaLnBrk="1" hangingPunct="1">
              <a:buFontTx/>
              <a:buBlip>
                <a:blip r:embed="rId3"/>
              </a:buBlip>
            </a:pPr>
            <a:r>
              <a:rPr lang="en-US" sz="1200" dirty="0">
                <a:latin typeface="Frutiger 55 Roman"/>
              </a:rPr>
              <a:t>Include fall prevention items on routine self-inspection forms</a:t>
            </a:r>
          </a:p>
          <a:p>
            <a:pPr eaLnBrk="1" hangingPunct="1">
              <a:buFontTx/>
              <a:buBlip>
                <a:blip r:embed="rId3"/>
              </a:buBlip>
            </a:pPr>
            <a:r>
              <a:rPr lang="en-US" sz="1200" dirty="0">
                <a:latin typeface="Frutiger 55 Roman"/>
              </a:rPr>
              <a:t>Ensure corrective action is assigned to a responsible person for correction and follow-up is conducted by management</a:t>
            </a:r>
          </a:p>
          <a:p>
            <a:pPr eaLnBrk="1" hangingPunct="1"/>
            <a:endParaRPr lang="en-US" sz="1200" dirty="0">
              <a:latin typeface="Frutiger 55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27</a:t>
            </a:fld>
            <a:endParaRPr lang="de-CH">
              <a:latin typeface="Frutiger 55 Roman"/>
            </a:endParaRPr>
          </a:p>
        </p:txBody>
      </p:sp>
    </p:spTree>
    <p:extLst>
      <p:ext uri="{BB962C8B-B14F-4D97-AF65-F5344CB8AC3E}">
        <p14:creationId xmlns:p14="http://schemas.microsoft.com/office/powerpoint/2010/main" val="2626825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28</a:t>
            </a:fld>
            <a:endParaRPr lang="de-CH">
              <a:latin typeface="Frutiger 55 Roman"/>
            </a:endParaRPr>
          </a:p>
        </p:txBody>
      </p:sp>
    </p:spTree>
    <p:extLst>
      <p:ext uri="{BB962C8B-B14F-4D97-AF65-F5344CB8AC3E}">
        <p14:creationId xmlns:p14="http://schemas.microsoft.com/office/powerpoint/2010/main" val="3905181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29</a:t>
            </a:fld>
            <a:endParaRPr lang="de-CH">
              <a:latin typeface="Frutiger 55 Roman"/>
            </a:endParaRPr>
          </a:p>
        </p:txBody>
      </p:sp>
    </p:spTree>
    <p:extLst>
      <p:ext uri="{BB962C8B-B14F-4D97-AF65-F5344CB8AC3E}">
        <p14:creationId xmlns:p14="http://schemas.microsoft.com/office/powerpoint/2010/main" val="3624681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460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392C8145-7543-4AD6-BFCA-8D67CD4DEB5F}" type="slidenum">
              <a:rPr lang="de-CH" smtClean="0">
                <a:latin typeface="Frutiger 55 Roman"/>
              </a:rPr>
              <a:pPr eaLnBrk="1" hangingPunct="1"/>
              <a:t>3</a:t>
            </a:fld>
            <a:endParaRPr lang="de-CH" smtClean="0">
              <a:latin typeface="Frutiger 55 Roman"/>
            </a:endParaRPr>
          </a:p>
        </p:txBody>
      </p:sp>
      <p:sp>
        <p:nvSpPr>
          <p:cNvPr id="46084" name="Rectangle 2"/>
          <p:cNvSpPr>
            <a:spLocks noGrp="1" noRot="1" noChangeAspect="1" noChangeArrowheads="1" noTextEdit="1"/>
          </p:cNvSpPr>
          <p:nvPr>
            <p:ph type="sldImg"/>
          </p:nvPr>
        </p:nvSpPr>
        <p:spPr>
          <a:xfrm>
            <a:off x="1184275" y="698500"/>
            <a:ext cx="4657725" cy="3492500"/>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Frutiger 55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30</a:t>
            </a:fld>
            <a:endParaRPr lang="de-CH">
              <a:latin typeface="Frutiger 55 Roman"/>
            </a:endParaRPr>
          </a:p>
        </p:txBody>
      </p:sp>
    </p:spTree>
    <p:extLst>
      <p:ext uri="{BB962C8B-B14F-4D97-AF65-F5344CB8AC3E}">
        <p14:creationId xmlns:p14="http://schemas.microsoft.com/office/powerpoint/2010/main" val="1320821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pPr marL="161587" indent="-161587">
              <a:buFontTx/>
              <a:buChar char="-"/>
            </a:pPr>
            <a:r>
              <a:rPr lang="en-US" dirty="0" smtClean="0"/>
              <a:t>smooth, shiny, hard surfaces</a:t>
            </a:r>
            <a:r>
              <a:rPr lang="en-US" baseline="0" dirty="0" smtClean="0"/>
              <a:t> (reflective) present the most risk.  Marble, granite that is polished.  Carpet is the best alternative when possible</a:t>
            </a:r>
          </a:p>
          <a:p>
            <a:pPr marL="161587" indent="-161587">
              <a:buFontTx/>
              <a:buChar char="-"/>
            </a:pPr>
            <a:r>
              <a:rPr lang="en-US" baseline="0" dirty="0" smtClean="0"/>
              <a:t>Epoxy coating, etching, mats, runners, slip-not metal products.  XL can evaluate effectiveness of CA measures.</a:t>
            </a:r>
          </a:p>
          <a:p>
            <a:pPr marL="161587" indent="-161587">
              <a:buFontTx/>
              <a:buChar char="-"/>
            </a:pPr>
            <a:r>
              <a:rPr lang="en-US" baseline="0" dirty="0" smtClean="0"/>
              <a:t>Floor contamination – proper cleaning, housekeeping, SPO’s.  XL can evaluate effectiveness of cleaning procedures.</a:t>
            </a:r>
            <a:endParaRPr lang="en-US" dirty="0"/>
          </a:p>
        </p:txBody>
      </p:sp>
      <p:sp>
        <p:nvSpPr>
          <p:cNvPr id="4" name="Slide Number Placeholder 3"/>
          <p:cNvSpPr>
            <a:spLocks noGrp="1"/>
          </p:cNvSpPr>
          <p:nvPr>
            <p:ph type="sldNum" sz="quarter" idx="10"/>
          </p:nvPr>
        </p:nvSpPr>
        <p:spPr/>
        <p:txBody>
          <a:bodyPr/>
          <a:lstStyle/>
          <a:p>
            <a:fld id="{1FC1D7B8-B188-4AA9-892C-2335695FDBB9}" type="slidenum">
              <a:rPr lang="de-CH" smtClean="0"/>
              <a:t>31</a:t>
            </a:fld>
            <a:endParaRPr lang="de-CH" dirty="0"/>
          </a:p>
        </p:txBody>
      </p:sp>
    </p:spTree>
    <p:extLst>
      <p:ext uri="{BB962C8B-B14F-4D97-AF65-F5344CB8AC3E}">
        <p14:creationId xmlns:p14="http://schemas.microsoft.com/office/powerpoint/2010/main" val="1909622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32</a:t>
            </a:fld>
            <a:endParaRPr lang="de-CH">
              <a:latin typeface="Frutiger 55 Roman"/>
            </a:endParaRPr>
          </a:p>
        </p:txBody>
      </p:sp>
    </p:spTree>
    <p:extLst>
      <p:ext uri="{BB962C8B-B14F-4D97-AF65-F5344CB8AC3E}">
        <p14:creationId xmlns:p14="http://schemas.microsoft.com/office/powerpoint/2010/main" val="40925821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de-CH" smtClean="0">
                <a:latin typeface="Frutiger 55 Roman"/>
              </a:rPr>
              <a:t>C:\Documents and Settings\chy5484\Local Settings\Application Data\Office\Macros\Ppt_ci\Templates\Pres_blue_on_white.pot</a:t>
            </a:r>
            <a:endParaRPr lang="de-CH">
              <a:latin typeface="Frutiger 55 Roman"/>
            </a:endParaRPr>
          </a:p>
        </p:txBody>
      </p:sp>
      <p:sp>
        <p:nvSpPr>
          <p:cNvPr id="5" name="Slide Number Placeholder 4"/>
          <p:cNvSpPr>
            <a:spLocks noGrp="1"/>
          </p:cNvSpPr>
          <p:nvPr>
            <p:ph type="sldNum" sz="quarter" idx="11"/>
          </p:nvPr>
        </p:nvSpPr>
        <p:spPr/>
        <p:txBody>
          <a:bodyPr/>
          <a:lstStyle/>
          <a:p>
            <a:pPr>
              <a:defRPr/>
            </a:pPr>
            <a:fld id="{475CD906-F4ED-4B57-B378-066D31B31DF5}" type="slidenum">
              <a:rPr lang="de-CH" smtClean="0">
                <a:latin typeface="Frutiger 55 Roman"/>
              </a:rPr>
              <a:pPr>
                <a:defRPr/>
              </a:pPr>
              <a:t>35</a:t>
            </a:fld>
            <a:endParaRPr lang="de-CH">
              <a:latin typeface="Frutiger 55 Roman"/>
            </a:endParaRPr>
          </a:p>
        </p:txBody>
      </p:sp>
    </p:spTree>
    <p:extLst>
      <p:ext uri="{BB962C8B-B14F-4D97-AF65-F5344CB8AC3E}">
        <p14:creationId xmlns:p14="http://schemas.microsoft.com/office/powerpoint/2010/main" val="3023794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184275" y="698500"/>
            <a:ext cx="4657725" cy="34925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Frutiger 55 Roman"/>
              </a:rPr>
              <a:t>Preventing slip, trip and fall incidents requires a multi-faceted approach.  Use the knowledge you gained today to advance your organization’s approach.  Ensure defects are identified and corrected as soon as possible.  If you are uncertain as to the slip resistance that is provided with your current walking/working surfaces, have them evaluated by a Zurich professional.  Undergoing a remodel or starting a new construction project, consider installing safer walking and working surfaces.</a:t>
            </a:r>
          </a:p>
        </p:txBody>
      </p:sp>
      <p:sp>
        <p:nvSpPr>
          <p:cNvPr id="716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716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5C57FF64-A945-42AE-9221-DAD08B47497D}" type="slidenum">
              <a:rPr lang="de-CH" smtClean="0">
                <a:latin typeface="Frutiger 55 Roman"/>
              </a:rPr>
              <a:pPr eaLnBrk="1" hangingPunct="1"/>
              <a:t>40</a:t>
            </a:fld>
            <a:endParaRPr lang="de-CH" smtClean="0">
              <a:latin typeface="Frutiger 55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9725" indent="-292202" eaLnBrk="0" hangingPunct="0">
              <a:defRPr>
                <a:solidFill>
                  <a:schemeClr val="tx1"/>
                </a:solidFill>
                <a:latin typeface="Frutiger 55 Roman" pitchFamily="34" charset="0"/>
              </a:defRPr>
            </a:lvl2pPr>
            <a:lvl3pPr marL="1168808" indent="-233761" eaLnBrk="0" hangingPunct="0">
              <a:defRPr>
                <a:solidFill>
                  <a:schemeClr val="tx1"/>
                </a:solidFill>
                <a:latin typeface="Frutiger 55 Roman" pitchFamily="34" charset="0"/>
              </a:defRPr>
            </a:lvl3pPr>
            <a:lvl4pPr marL="1636331" indent="-233761" eaLnBrk="0" hangingPunct="0">
              <a:defRPr>
                <a:solidFill>
                  <a:schemeClr val="tx1"/>
                </a:solidFill>
                <a:latin typeface="Frutiger 55 Roman" pitchFamily="34" charset="0"/>
              </a:defRPr>
            </a:lvl4pPr>
            <a:lvl5pPr marL="2103854" indent="-233761" eaLnBrk="0" hangingPunct="0">
              <a:defRPr>
                <a:solidFill>
                  <a:schemeClr val="tx1"/>
                </a:solidFill>
                <a:latin typeface="Frutiger 55 Roman" pitchFamily="34" charset="0"/>
              </a:defRPr>
            </a:lvl5pPr>
            <a:lvl6pPr marL="2571377" indent="-233761" algn="ctr" eaLnBrk="0" fontAlgn="base" hangingPunct="0">
              <a:spcBef>
                <a:spcPct val="0"/>
              </a:spcBef>
              <a:spcAft>
                <a:spcPct val="0"/>
              </a:spcAft>
              <a:defRPr>
                <a:solidFill>
                  <a:schemeClr val="tx1"/>
                </a:solidFill>
                <a:latin typeface="Frutiger 55 Roman" pitchFamily="34" charset="0"/>
              </a:defRPr>
            </a:lvl6pPr>
            <a:lvl7pPr marL="3038901" indent="-233761" algn="ctr" eaLnBrk="0" fontAlgn="base" hangingPunct="0">
              <a:spcBef>
                <a:spcPct val="0"/>
              </a:spcBef>
              <a:spcAft>
                <a:spcPct val="0"/>
              </a:spcAft>
              <a:defRPr>
                <a:solidFill>
                  <a:schemeClr val="tx1"/>
                </a:solidFill>
                <a:latin typeface="Frutiger 55 Roman" pitchFamily="34" charset="0"/>
              </a:defRPr>
            </a:lvl7pPr>
            <a:lvl8pPr marL="3506423" indent="-233761" algn="ctr" eaLnBrk="0" fontAlgn="base" hangingPunct="0">
              <a:spcBef>
                <a:spcPct val="0"/>
              </a:spcBef>
              <a:spcAft>
                <a:spcPct val="0"/>
              </a:spcAft>
              <a:defRPr>
                <a:solidFill>
                  <a:schemeClr val="tx1"/>
                </a:solidFill>
                <a:latin typeface="Frutiger 55 Roman" pitchFamily="34" charset="0"/>
              </a:defRPr>
            </a:lvl8pPr>
            <a:lvl9pPr marL="3973947" indent="-23376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altLang="en-US" smtClean="0">
                <a:latin typeface="Frutiger 45 Light" pitchFamily="34" charset="0"/>
              </a:rPr>
              <a:t>C:\Documents and Settings\chy5484\Local Settings\Application Data\Office\Macros\Ppt_ci\Templates\Pres_blue_on_white.pot</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9725" indent="-292202" eaLnBrk="0" hangingPunct="0">
              <a:defRPr>
                <a:solidFill>
                  <a:schemeClr val="tx1"/>
                </a:solidFill>
                <a:latin typeface="Frutiger 55 Roman" pitchFamily="34" charset="0"/>
              </a:defRPr>
            </a:lvl2pPr>
            <a:lvl3pPr marL="1168808" indent="-233761" eaLnBrk="0" hangingPunct="0">
              <a:defRPr>
                <a:solidFill>
                  <a:schemeClr val="tx1"/>
                </a:solidFill>
                <a:latin typeface="Frutiger 55 Roman" pitchFamily="34" charset="0"/>
              </a:defRPr>
            </a:lvl3pPr>
            <a:lvl4pPr marL="1636331" indent="-233761" eaLnBrk="0" hangingPunct="0">
              <a:defRPr>
                <a:solidFill>
                  <a:schemeClr val="tx1"/>
                </a:solidFill>
                <a:latin typeface="Frutiger 55 Roman" pitchFamily="34" charset="0"/>
              </a:defRPr>
            </a:lvl4pPr>
            <a:lvl5pPr marL="2103854" indent="-233761" eaLnBrk="0" hangingPunct="0">
              <a:defRPr>
                <a:solidFill>
                  <a:schemeClr val="tx1"/>
                </a:solidFill>
                <a:latin typeface="Frutiger 55 Roman" pitchFamily="34" charset="0"/>
              </a:defRPr>
            </a:lvl5pPr>
            <a:lvl6pPr marL="2571377" indent="-233761" algn="ctr" eaLnBrk="0" fontAlgn="base" hangingPunct="0">
              <a:spcBef>
                <a:spcPct val="0"/>
              </a:spcBef>
              <a:spcAft>
                <a:spcPct val="0"/>
              </a:spcAft>
              <a:defRPr>
                <a:solidFill>
                  <a:schemeClr val="tx1"/>
                </a:solidFill>
                <a:latin typeface="Frutiger 55 Roman" pitchFamily="34" charset="0"/>
              </a:defRPr>
            </a:lvl6pPr>
            <a:lvl7pPr marL="3038901" indent="-233761" algn="ctr" eaLnBrk="0" fontAlgn="base" hangingPunct="0">
              <a:spcBef>
                <a:spcPct val="0"/>
              </a:spcBef>
              <a:spcAft>
                <a:spcPct val="0"/>
              </a:spcAft>
              <a:defRPr>
                <a:solidFill>
                  <a:schemeClr val="tx1"/>
                </a:solidFill>
                <a:latin typeface="Frutiger 55 Roman" pitchFamily="34" charset="0"/>
              </a:defRPr>
            </a:lvl7pPr>
            <a:lvl8pPr marL="3506423" indent="-233761" algn="ctr" eaLnBrk="0" fontAlgn="base" hangingPunct="0">
              <a:spcBef>
                <a:spcPct val="0"/>
              </a:spcBef>
              <a:spcAft>
                <a:spcPct val="0"/>
              </a:spcAft>
              <a:defRPr>
                <a:solidFill>
                  <a:schemeClr val="tx1"/>
                </a:solidFill>
                <a:latin typeface="Frutiger 55 Roman" pitchFamily="34" charset="0"/>
              </a:defRPr>
            </a:lvl8pPr>
            <a:lvl9pPr marL="3973947" indent="-233761" algn="ctr" eaLnBrk="0" fontAlgn="base" hangingPunct="0">
              <a:spcBef>
                <a:spcPct val="0"/>
              </a:spcBef>
              <a:spcAft>
                <a:spcPct val="0"/>
              </a:spcAft>
              <a:defRPr>
                <a:solidFill>
                  <a:schemeClr val="tx1"/>
                </a:solidFill>
                <a:latin typeface="Frutiger 55 Roman" pitchFamily="34" charset="0"/>
              </a:defRPr>
            </a:lvl9pPr>
          </a:lstStyle>
          <a:p>
            <a:pPr eaLnBrk="1" hangingPunct="1"/>
            <a:fld id="{B3DC13D6-C526-486C-99F4-0F53CB596195}" type="slidenum">
              <a:rPr lang="de-CH" altLang="en-US" smtClean="0">
                <a:latin typeface="Frutiger 45 Light" pitchFamily="34" charset="0"/>
              </a:rPr>
              <a:pPr eaLnBrk="1" hangingPunct="1"/>
              <a:t>41</a:t>
            </a:fld>
            <a:endParaRPr lang="de-CH" altLang="en-US" smtClean="0">
              <a:latin typeface="Frutiger 45 Light" pitchFamily="34" charset="0"/>
            </a:endParaRPr>
          </a:p>
        </p:txBody>
      </p:sp>
      <p:sp>
        <p:nvSpPr>
          <p:cNvPr id="51204" name="Rectangle 2"/>
          <p:cNvSpPr>
            <a:spLocks noGrp="1" noRot="1" noChangeAspect="1" noChangeArrowheads="1" noTextEdit="1"/>
          </p:cNvSpPr>
          <p:nvPr>
            <p:ph type="sldImg"/>
          </p:nvPr>
        </p:nvSpPr>
        <p:spPr>
          <a:xfrm>
            <a:off x="1184275" y="698500"/>
            <a:ext cx="4657725" cy="349250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72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5EF39FB2-A153-49F8-B970-45E2025765FF}" type="slidenum">
              <a:rPr lang="de-CH" smtClean="0">
                <a:latin typeface="Frutiger 55 Roman"/>
              </a:rPr>
              <a:pPr eaLnBrk="1" hangingPunct="1"/>
              <a:t>45</a:t>
            </a:fld>
            <a:endParaRPr lang="de-CH" smtClean="0">
              <a:latin typeface="Frutiger 55 Roman"/>
            </a:endParaRPr>
          </a:p>
        </p:txBody>
      </p:sp>
      <p:sp>
        <p:nvSpPr>
          <p:cNvPr id="72708" name="Rectangle 2"/>
          <p:cNvSpPr>
            <a:spLocks noGrp="1" noRot="1" noChangeAspect="1" noChangeArrowheads="1" noTextEdit="1"/>
          </p:cNvSpPr>
          <p:nvPr>
            <p:ph type="sldImg"/>
          </p:nvPr>
        </p:nvSpPr>
        <p:spPr>
          <a:xfrm>
            <a:off x="1184275" y="698500"/>
            <a:ext cx="4657725" cy="3492500"/>
          </a:xfrm>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Frutiger 55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D29D98EB-2728-4F04-B127-73C763C34A61}" type="slidenum">
              <a:rPr lang="de-CH" smtClean="0">
                <a:latin typeface="Frutiger 55 Roman"/>
              </a:rPr>
              <a:pPr eaLnBrk="1" hangingPunct="1"/>
              <a:t>4</a:t>
            </a:fld>
            <a:endParaRPr lang="de-CH" smtClean="0">
              <a:latin typeface="Frutiger 55 Roman"/>
            </a:endParaRPr>
          </a:p>
        </p:txBody>
      </p:sp>
      <p:sp>
        <p:nvSpPr>
          <p:cNvPr id="47108" name="Rectangle 2"/>
          <p:cNvSpPr>
            <a:spLocks noGrp="1" noRot="1" noChangeAspect="1" noChangeArrowheads="1" noTextEdit="1"/>
          </p:cNvSpPr>
          <p:nvPr>
            <p:ph type="sldImg"/>
          </p:nvPr>
        </p:nvSpPr>
        <p:spPr>
          <a:xfrm>
            <a:off x="1184275" y="698500"/>
            <a:ext cx="4657725" cy="3492500"/>
          </a:xfrm>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a:latin typeface="Frutiger 55 Roman"/>
              </a:rPr>
              <a:t>STF incident costs are increasing.  </a:t>
            </a:r>
            <a:r>
              <a:rPr lang="en-US" sz="1200" dirty="0">
                <a:latin typeface="Frutiger 55 Roman"/>
              </a:rPr>
              <a:t>Soaring medical costs, litigation and fraud are driving up the costs of claims considerably each year.  </a:t>
            </a:r>
          </a:p>
          <a:p>
            <a:pPr eaLnBrk="1" hangingPunct="1"/>
            <a:endParaRPr lang="en-US" sz="1200" dirty="0">
              <a:latin typeface="Frutiger 55 Roman"/>
            </a:endParaRPr>
          </a:p>
          <a:p>
            <a:pPr eaLnBrk="1" hangingPunct="1"/>
            <a:r>
              <a:rPr lang="en-US" sz="1200" dirty="0">
                <a:latin typeface="Frutiger 55 Roman"/>
              </a:rPr>
              <a:t>We also have an aging population.  Aging workers and aging customers who slip, trip or fall require significantly more recovery time, if they recover.  There are many hidden costs associated with slip, trip and fall injuries.  The fact that our population 65 and older is going to double over the next 20 years is a very significant factor to consider and prepare for.  Reducing STF claims will add significant dollars to the bottom line, especially in the years to come.</a:t>
            </a:r>
          </a:p>
          <a:p>
            <a:pPr eaLnBrk="1" hangingPunct="1"/>
            <a:endParaRPr lang="en-US" sz="1200" dirty="0">
              <a:latin typeface="Frutiger 55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481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20172037-F64D-4B2B-A7CE-C7D7D54392B6}" type="slidenum">
              <a:rPr lang="de-CH" smtClean="0">
                <a:latin typeface="Frutiger 55 Roman"/>
              </a:rPr>
              <a:pPr eaLnBrk="1" hangingPunct="1"/>
              <a:t>5</a:t>
            </a:fld>
            <a:endParaRPr lang="de-CH" smtClean="0">
              <a:latin typeface="Frutiger 55 Roman"/>
            </a:endParaRPr>
          </a:p>
        </p:txBody>
      </p:sp>
      <p:sp>
        <p:nvSpPr>
          <p:cNvPr id="48132" name="Rectangle 2"/>
          <p:cNvSpPr>
            <a:spLocks noGrp="1" noRot="1" noChangeAspect="1" noChangeArrowheads="1" noTextEdit="1"/>
          </p:cNvSpPr>
          <p:nvPr>
            <p:ph type="sldImg"/>
          </p:nvPr>
        </p:nvSpPr>
        <p:spPr>
          <a:xfrm>
            <a:off x="1184275" y="698500"/>
            <a:ext cx="4657725" cy="3492500"/>
          </a:xfrm>
          <a:ln/>
        </p:spPr>
      </p:sp>
      <p:sp>
        <p:nvSpPr>
          <p:cNvPr id="481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The Zurich 10-point program was developed as a result of a forensic review of a large number of slip, trip and fall injury cases.  </a:t>
            </a:r>
          </a:p>
          <a:p>
            <a:pPr eaLnBrk="1" hangingPunct="1"/>
            <a:endParaRPr lang="en-US" sz="1200" dirty="0">
              <a:latin typeface="Frutiger 55 Roman"/>
            </a:endParaRPr>
          </a:p>
          <a:p>
            <a:pPr eaLnBrk="1" hangingPunct="1"/>
            <a:r>
              <a:rPr lang="en-US" sz="1200" dirty="0">
                <a:latin typeface="Frutiger 55 Roman"/>
              </a:rPr>
              <a:t>This review identified common risk factors that cause or contribute to slips, trips and falls.  The convergence of two or more of these risk factors increases the potential for an incident.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01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73B01C19-CED7-48A6-B87E-6BC11F46057E}" type="slidenum">
              <a:rPr lang="de-CH" smtClean="0">
                <a:latin typeface="Frutiger 55 Roman"/>
              </a:rPr>
              <a:pPr eaLnBrk="1" hangingPunct="1"/>
              <a:t>6</a:t>
            </a:fld>
            <a:endParaRPr lang="de-CH" smtClean="0">
              <a:latin typeface="Frutiger 55 Roman"/>
            </a:endParaRPr>
          </a:p>
        </p:txBody>
      </p:sp>
      <p:sp>
        <p:nvSpPr>
          <p:cNvPr id="50180" name="Rectangle 2"/>
          <p:cNvSpPr>
            <a:spLocks noGrp="1" noRot="1" noChangeAspect="1" noChangeArrowheads="1" noTextEdit="1"/>
          </p:cNvSpPr>
          <p:nvPr>
            <p:ph type="sldImg"/>
          </p:nvPr>
        </p:nvSpPr>
        <p:spPr>
          <a:xfrm>
            <a:off x="1258888" y="434975"/>
            <a:ext cx="4289425" cy="3217863"/>
          </a:xfrm>
          <a:ln/>
        </p:spPr>
      </p:sp>
      <p:sp>
        <p:nvSpPr>
          <p:cNvPr id="50181" name="Rectangle 3"/>
          <p:cNvSpPr>
            <a:spLocks noGrp="1" noChangeArrowheads="1"/>
          </p:cNvSpPr>
          <p:nvPr>
            <p:ph type="body" idx="1"/>
          </p:nvPr>
        </p:nvSpPr>
        <p:spPr>
          <a:xfrm>
            <a:off x="1366221" y="3910833"/>
            <a:ext cx="4258053" cy="5212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One contributing factor does not usually cause a slip, trip and fall incident</a:t>
            </a:r>
            <a:r>
              <a:rPr lang="en-US" dirty="0" smtClean="0">
                <a:latin typeface="Frutiger 55 Roman"/>
              </a:rPr>
              <a:t>.  </a:t>
            </a:r>
            <a:r>
              <a:rPr lang="en-US" sz="1200" dirty="0">
                <a:latin typeface="Frutiger 55 Roman"/>
              </a:rPr>
              <a:t>It takes a</a:t>
            </a:r>
            <a:r>
              <a:rPr lang="en-US" dirty="0" smtClean="0">
                <a:latin typeface="Frutiger 55 Roman"/>
              </a:rPr>
              <a:t> </a:t>
            </a:r>
            <a:r>
              <a:rPr lang="en-US" sz="1200" dirty="0">
                <a:latin typeface="Frutiger 55 Roman"/>
              </a:rPr>
              <a:t>combination of factors to result in an incident.  An example of this interaction of factors could be an older person with progressive bi-focal glasses walking down a dimly lit stairwell and missing the bottom step and falling.  The contributing factors would be visibility - dimly lit stairs, human factors - glasses and age.</a:t>
            </a:r>
          </a:p>
          <a:p>
            <a:pPr eaLnBrk="1" hangingPunct="1"/>
            <a:endParaRPr lang="en-US" sz="1200" dirty="0">
              <a:latin typeface="Frutiger 55 Roman"/>
            </a:endParaRPr>
          </a:p>
          <a:p>
            <a:pPr eaLnBrk="1" hangingPunct="1"/>
            <a:endParaRPr lang="en-US" sz="1200" dirty="0">
              <a:latin typeface="Frutiger 55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0085CA69-8D06-4C4D-BE98-CCA72E111AFA}" type="slidenum">
              <a:rPr lang="de-CH" smtClean="0">
                <a:latin typeface="Frutiger 55 Roman"/>
              </a:rPr>
              <a:pPr eaLnBrk="1" hangingPunct="1"/>
              <a:t>7</a:t>
            </a:fld>
            <a:endParaRPr lang="de-CH" smtClean="0">
              <a:latin typeface="Frutiger 55 Roman"/>
            </a:endParaRPr>
          </a:p>
        </p:txBody>
      </p:sp>
      <p:sp>
        <p:nvSpPr>
          <p:cNvPr id="51204" name="Rectangle 2"/>
          <p:cNvSpPr>
            <a:spLocks noGrp="1" noRot="1" noChangeAspect="1" noChangeArrowheads="1" noTextEdit="1"/>
          </p:cNvSpPr>
          <p:nvPr>
            <p:ph type="sldImg"/>
          </p:nvPr>
        </p:nvSpPr>
        <p:spPr>
          <a:xfrm>
            <a:off x="1184275" y="698500"/>
            <a:ext cx="4657725" cy="349250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Surface composition is the type of material that makes up the walking/working surface.  Some examples of surface composition are VCT-Vinyl Composition Tile, (80% of interior walking surfaces are VCT), marble as pictured, carpet, terrazzo, asphalt, cement, wood, etc.</a:t>
            </a:r>
          </a:p>
          <a:p>
            <a:pPr eaLnBrk="1" hangingPunct="1"/>
            <a:endParaRPr lang="en-US" sz="1200" dirty="0">
              <a:latin typeface="Frutiger 55 Roman"/>
            </a:endParaRPr>
          </a:p>
          <a:p>
            <a:pPr eaLnBrk="1" hangingPunct="1"/>
            <a:r>
              <a:rPr lang="en-US" sz="1200" dirty="0">
                <a:latin typeface="Frutiger 55 Roman"/>
              </a:rPr>
              <a:t>The marble surface pictured is a great example of a smooth, hard, shiny surface that is safe, </a:t>
            </a:r>
            <a:r>
              <a:rPr lang="en-US" sz="1200" b="1" dirty="0">
                <a:latin typeface="Frutiger 55 Roman"/>
              </a:rPr>
              <a:t>when dry</a:t>
            </a:r>
            <a:r>
              <a:rPr lang="en-US" sz="1200" dirty="0">
                <a:latin typeface="Frutiger 55 Roman"/>
              </a:rPr>
              <a:t>, but cannot be safely used when wet.  This business owner, and many others, are on high alert every time there is inclement weather.</a:t>
            </a:r>
          </a:p>
          <a:p>
            <a:pPr eaLnBrk="1" hangingPunct="1"/>
            <a:endParaRPr lang="en-US" sz="1200" dirty="0">
              <a:latin typeface="Frutiger 55 Roman"/>
            </a:endParaRPr>
          </a:p>
          <a:p>
            <a:pPr eaLnBrk="1" hangingPunct="1"/>
            <a:endParaRPr lang="en-US" sz="1200" dirty="0">
              <a:latin typeface="Frutiger 55 Roman"/>
            </a:endParaRPr>
          </a:p>
          <a:p>
            <a:r>
              <a:rPr lang="en-US" dirty="0" smtClean="0">
                <a:latin typeface="Frutiger 55 Roman"/>
              </a:rPr>
              <a:t>Permission to use photo 3/25/2011:</a:t>
            </a:r>
          </a:p>
          <a:p>
            <a:endParaRPr lang="en-US" dirty="0" smtClean="0">
              <a:latin typeface="Frutiger 55 Roman"/>
            </a:endParaRPr>
          </a:p>
          <a:p>
            <a:r>
              <a:rPr lang="en-US" dirty="0" smtClean="0">
                <a:latin typeface="Frutiger 55 Roman"/>
              </a:rPr>
              <a:t>Kelly,</a:t>
            </a:r>
          </a:p>
          <a:p>
            <a:r>
              <a:rPr lang="en-US" dirty="0" smtClean="0">
                <a:latin typeface="Frutiger 55 Roman"/>
              </a:rPr>
              <a:t>Thank you for the helpful information.  Please feel free to use the picture of the front entrance as long as the hotel is not specifically identified.  Thanks to for continuing to stay with us.</a:t>
            </a:r>
          </a:p>
          <a:p>
            <a:r>
              <a:rPr lang="en-US" dirty="0" smtClean="0">
                <a:latin typeface="Frutiger 55 Roman"/>
              </a:rPr>
              <a:t> </a:t>
            </a:r>
          </a:p>
          <a:p>
            <a:r>
              <a:rPr lang="en-US" b="1" dirty="0" smtClean="0">
                <a:latin typeface="Frutiger 55 Roman"/>
              </a:rPr>
              <a:t>Bruce Roy</a:t>
            </a:r>
          </a:p>
          <a:p>
            <a:r>
              <a:rPr lang="en-US" b="1" dirty="0" smtClean="0">
                <a:latin typeface="Frutiger 55 Roman"/>
              </a:rPr>
              <a:t>Regional Director of Operations</a:t>
            </a:r>
          </a:p>
          <a:p>
            <a:r>
              <a:rPr lang="en-US" b="1" dirty="0" smtClean="0">
                <a:latin typeface="Frutiger 55 Roman"/>
              </a:rPr>
              <a:t>CAM Hospitality Management, LLC.</a:t>
            </a:r>
          </a:p>
          <a:p>
            <a:r>
              <a:rPr lang="en-US" b="1" dirty="0" smtClean="0">
                <a:latin typeface="Frutiger 55 Roman"/>
              </a:rPr>
              <a:t>Radisson Hotel Pittsburgh</a:t>
            </a:r>
          </a:p>
          <a:p>
            <a:r>
              <a:rPr lang="en-US" b="1" dirty="0" smtClean="0">
                <a:latin typeface="Frutiger 55 Roman"/>
              </a:rPr>
              <a:t>101 Radisson Drive</a:t>
            </a:r>
          </a:p>
          <a:p>
            <a:r>
              <a:rPr lang="en-US" b="1" dirty="0" smtClean="0">
                <a:latin typeface="Frutiger 55 Roman"/>
              </a:rPr>
              <a:t>Pittsburgh, PA 15205</a:t>
            </a:r>
          </a:p>
          <a:p>
            <a:endParaRPr lang="en-US" b="1" dirty="0" smtClean="0">
              <a:latin typeface="Frutiger 55 Roman"/>
            </a:endParaRPr>
          </a:p>
          <a:p>
            <a:r>
              <a:rPr lang="en-US" b="1" dirty="0" smtClean="0">
                <a:latin typeface="Frutiger 55 Roman"/>
              </a:rPr>
              <a:t>412-920- 8091 (Direct)</a:t>
            </a:r>
          </a:p>
          <a:p>
            <a:r>
              <a:rPr lang="en-US" b="1" dirty="0" smtClean="0">
                <a:latin typeface="Frutiger 55 Roman"/>
              </a:rPr>
              <a:t>412-922-7854 (Fax)</a:t>
            </a:r>
          </a:p>
          <a:p>
            <a:r>
              <a:rPr lang="en-US" b="1" dirty="0" smtClean="0">
                <a:latin typeface="Frutiger 55 Roman"/>
              </a:rPr>
              <a:t>412-922-8400 (Hotel)</a:t>
            </a:r>
          </a:p>
          <a:p>
            <a:r>
              <a:rPr lang="en-US" b="1" dirty="0" smtClean="0">
                <a:latin typeface="Frutiger 55 Roman"/>
              </a:rPr>
              <a:t>1-800-333-3333 (Reservations)</a:t>
            </a:r>
          </a:p>
          <a:p>
            <a:r>
              <a:rPr lang="en-US" b="1" dirty="0" smtClean="0">
                <a:latin typeface="Frutiger 55 Roman"/>
              </a:rPr>
              <a:t>412-310-8571 (Mobile)</a:t>
            </a:r>
            <a:endParaRPr lang="en-US" b="1" u="sng" dirty="0" smtClean="0">
              <a:latin typeface="Frutiger 55 Roman"/>
            </a:endParaRPr>
          </a:p>
          <a:p>
            <a:r>
              <a:rPr lang="en-US" b="1" u="sng" dirty="0" smtClean="0">
                <a:latin typeface="Frutiger 55 Roman"/>
              </a:rPr>
              <a:t>www.radisson.com/pittsburghpa_greentree </a:t>
            </a:r>
          </a:p>
          <a:p>
            <a:r>
              <a:rPr lang="en-US" b="1" u="sng" dirty="0" smtClean="0">
                <a:latin typeface="Frutiger 55 Roman"/>
              </a:rPr>
              <a:t>www.camhospitality.com </a:t>
            </a:r>
          </a:p>
          <a:p>
            <a:pPr lvl="1" eaLnBrk="1" hangingPunct="1"/>
            <a:endParaRPr lang="en-US" dirty="0" smtClean="0">
              <a:latin typeface="Frutiger 55 Roman"/>
            </a:endParaRPr>
          </a:p>
          <a:p>
            <a:pPr eaLnBrk="1" hangingPunct="1"/>
            <a:endParaRPr lang="en-US" dirty="0" smtClean="0">
              <a:latin typeface="Frutiger 55 Roman"/>
            </a:endParaRPr>
          </a:p>
          <a:p>
            <a:pPr eaLnBrk="1" hangingPunct="1"/>
            <a:endParaRPr lang="en-US" sz="1200" dirty="0">
              <a:latin typeface="Frutiger 55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22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E632FC82-F936-43C8-8CA2-FB0751408517}" type="slidenum">
              <a:rPr lang="de-CH" smtClean="0">
                <a:latin typeface="Frutiger 55 Roman"/>
              </a:rPr>
              <a:pPr eaLnBrk="1" hangingPunct="1"/>
              <a:t>8</a:t>
            </a:fld>
            <a:endParaRPr lang="de-CH" smtClean="0">
              <a:latin typeface="Frutiger 55 Roman"/>
            </a:endParaRPr>
          </a:p>
        </p:txBody>
      </p:sp>
      <p:sp>
        <p:nvSpPr>
          <p:cNvPr id="52228" name="Rectangle 2"/>
          <p:cNvSpPr>
            <a:spLocks noGrp="1" noRot="1" noChangeAspect="1" noChangeArrowheads="1" noTextEdit="1"/>
          </p:cNvSpPr>
          <p:nvPr>
            <p:ph type="sldImg"/>
          </p:nvPr>
        </p:nvSpPr>
        <p:spPr>
          <a:xfrm>
            <a:off x="1184275" y="698500"/>
            <a:ext cx="4657725" cy="349250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latin typeface="Frutiger 55 Roman"/>
              </a:rPr>
              <a:t>You will hear the term coefficient of friction-(dry surfaces) or slip resistance-(wet surfaces) used when evaluating floor safety.  It is important to have an understanding of this concept.  As mentioned, clean, smooth, shiny, hard surfaces are safe, </a:t>
            </a:r>
            <a:r>
              <a:rPr lang="en-US" sz="1200" b="1" dirty="0">
                <a:latin typeface="Frutiger 55 Roman"/>
              </a:rPr>
              <a:t>when dry</a:t>
            </a:r>
            <a:r>
              <a:rPr lang="en-US" sz="1200" dirty="0">
                <a:latin typeface="Frutiger 55 Roman"/>
              </a:rPr>
              <a:t>, but very slippery when wet.  </a:t>
            </a:r>
          </a:p>
          <a:p>
            <a:pPr eaLnBrk="1" hangingPunct="1"/>
            <a:endParaRPr lang="en-US" sz="1200" dirty="0">
              <a:latin typeface="Frutiger 55 Roman"/>
            </a:endParaRPr>
          </a:p>
          <a:p>
            <a:pPr eaLnBrk="1" hangingPunct="1"/>
            <a:r>
              <a:rPr lang="en-US" sz="1200" dirty="0">
                <a:latin typeface="Frutiger 55 Roman"/>
              </a:rPr>
              <a:t>Surface </a:t>
            </a:r>
            <a:r>
              <a:rPr lang="en-US" sz="1200" b="1" dirty="0">
                <a:latin typeface="Frutiger 55 Roman"/>
              </a:rPr>
              <a:t>asperities</a:t>
            </a:r>
            <a:r>
              <a:rPr lang="en-US" sz="1200" dirty="0">
                <a:latin typeface="Frutiger 55 Roman"/>
              </a:rPr>
              <a:t> or roughness enhance coefficient of friction or slip resistance.  Current standards used to test floor surfaces and related products, UL 410-Slip resistance of Floor Surface Materials and ASTM D2047-Standard Test Method for Static Coefficient of Friction of Polished-Coated Flooring Surfaces as Measured by the James Machine, only test clean dry products under laboratory conditions.  A Coefficient of Friction rating of .50, when dry, will pass.  As stated, clean dry surfaces are typically safe.  The marble floor pictured will test well above the .50 standard.  When wet, the marble tile will test similar to </a:t>
            </a:r>
            <a:r>
              <a:rPr lang="en-US" sz="1200" b="1" dirty="0">
                <a:latin typeface="Frutiger 55 Roman"/>
              </a:rPr>
              <a:t>ice</a:t>
            </a:r>
            <a:r>
              <a:rPr lang="en-US" sz="1200" dirty="0">
                <a:latin typeface="Frutiger 55 Roman"/>
              </a:rPr>
              <a:t> and be very slippery. </a:t>
            </a:r>
          </a:p>
          <a:p>
            <a:pPr eaLnBrk="1" hangingPunct="1"/>
            <a:endParaRPr lang="en-US" sz="1200" dirty="0">
              <a:latin typeface="Frutiger 55 Roman"/>
            </a:endParaRPr>
          </a:p>
          <a:p>
            <a:pPr eaLnBrk="1" hangingPunct="1"/>
            <a:r>
              <a:rPr lang="en-US" sz="1200" dirty="0">
                <a:latin typeface="Frutiger 55 Roman"/>
              </a:rPr>
              <a:t>In order to improve walking/working surfaces, many decision makers need to be educated and safer walking surfaces installed with new projects or remodels.  The biggest opportunities to improve surface composition are at facility entrances, normally wet areas of manufacturing plants and  warehouses, kitchens, restaurant dining areas, restrooms, break rooms, hotel shower pans and bathtubs, bathroom floors, locker room floors, showers, etc</a:t>
            </a:r>
            <a:r>
              <a:rPr lang="en-US" sz="1200" i="1" dirty="0">
                <a:latin typeface="Frutiger 55 Roman"/>
              </a:rPr>
              <a:t>.  </a:t>
            </a:r>
          </a:p>
          <a:p>
            <a:pPr eaLnBrk="1" hangingPunct="1"/>
            <a:endParaRPr lang="en-US" sz="1200" dirty="0">
              <a:latin typeface="Frutiger 55 Roman"/>
            </a:endParaRPr>
          </a:p>
          <a:p>
            <a:pPr eaLnBrk="1" hangingPunct="1"/>
            <a:r>
              <a:rPr lang="en-US" sz="1200" dirty="0">
                <a:latin typeface="Frutiger 55 Roman"/>
              </a:rPr>
              <a:t>A basic rule covered in ASTM F1637.10, Standard Practice for Safe Walking Surfaces, would be that all exterior walking surfaces be slip resistant.  Interior walking surfaces that are not slip resistant must be maintained dry while the building is occupied.  </a:t>
            </a:r>
            <a:endParaRPr lang="en-US" sz="1200" i="1" dirty="0">
              <a:latin typeface="Frutiger 55 Roman"/>
            </a:endParaRPr>
          </a:p>
          <a:p>
            <a:pPr eaLnBrk="1" hangingPunct="1"/>
            <a:endParaRPr lang="en-US" sz="1200" i="1" dirty="0">
              <a:latin typeface="Frutiger 55 Roman"/>
            </a:endParaRPr>
          </a:p>
          <a:p>
            <a:pPr eaLnBrk="1" hangingPunct="1"/>
            <a:r>
              <a:rPr lang="en-US" sz="1200" i="1" dirty="0">
                <a:latin typeface="Frutiger 55 Roman"/>
              </a:rPr>
              <a:t>Also, don’t forget about your personal residence next time you build a house or renovate an area with a current slippery surface that could be made safer.</a:t>
            </a:r>
          </a:p>
          <a:p>
            <a:pPr eaLnBrk="1" hangingPunct="1"/>
            <a:endParaRPr lang="en-US" sz="1200" dirty="0">
              <a:latin typeface="Frutiger 55 Roman"/>
            </a:endParaRPr>
          </a:p>
          <a:p>
            <a:pPr eaLnBrk="1" hangingPunct="1"/>
            <a:endParaRPr lang="en-US" sz="1200" dirty="0">
              <a:latin typeface="Frutiger 55 Roman"/>
            </a:endParaRPr>
          </a:p>
          <a:p>
            <a:pPr eaLnBrk="1" hangingPunct="1"/>
            <a:r>
              <a:rPr lang="en-US" sz="1200" dirty="0">
                <a:latin typeface="Frutiger 55 Roman"/>
              </a:rPr>
              <a:t> </a:t>
            </a:r>
          </a:p>
          <a:p>
            <a:pPr lvl="1" eaLnBrk="1" hangingPunct="1"/>
            <a:r>
              <a:rPr lang="en-US" dirty="0" smtClean="0">
                <a:latin typeface="Frutiger 55 Roman"/>
              </a:rPr>
              <a:t>-Picture provided courtesy of Diana Hoover, Lord &amp; Taylor.  Customized entrance matting manufactured by Callas Enterprises.  Permission to use photos email on file.  See below.</a:t>
            </a:r>
          </a:p>
          <a:p>
            <a:pPr lvl="1" eaLnBrk="1" hangingPunct="1"/>
            <a:endParaRPr lang="en-US" dirty="0" smtClean="0">
              <a:latin typeface="Frutiger 55 Roman"/>
            </a:endParaRPr>
          </a:p>
          <a:p>
            <a:pPr eaLnBrk="1" hangingPunct="1"/>
            <a:r>
              <a:rPr lang="en-US" dirty="0" smtClean="0">
                <a:latin typeface="Frutiger 55 Roman"/>
              </a:rPr>
              <a:t>December 8, 2009</a:t>
            </a:r>
          </a:p>
          <a:p>
            <a:pPr eaLnBrk="1" hangingPunct="1"/>
            <a:endParaRPr lang="en-US" dirty="0" smtClean="0">
              <a:latin typeface="Frutiger 55 Roman"/>
            </a:endParaRPr>
          </a:p>
          <a:p>
            <a:pPr eaLnBrk="1" hangingPunct="1"/>
            <a:r>
              <a:rPr lang="en-US" dirty="0" smtClean="0">
                <a:latin typeface="Frutiger 55 Roman"/>
              </a:rPr>
              <a:t>Hi Kelly,</a:t>
            </a:r>
          </a:p>
          <a:p>
            <a:pPr eaLnBrk="1" hangingPunct="1"/>
            <a:endParaRPr lang="en-US" dirty="0" smtClean="0">
              <a:latin typeface="Frutiger 55 Roman"/>
            </a:endParaRPr>
          </a:p>
          <a:p>
            <a:pPr eaLnBrk="1" hangingPunct="1"/>
            <a:r>
              <a:rPr lang="en-US" dirty="0" smtClean="0">
                <a:latin typeface="Frutiger 55 Roman"/>
              </a:rPr>
              <a:t>Good to hear from you!</a:t>
            </a:r>
          </a:p>
          <a:p>
            <a:pPr eaLnBrk="1" hangingPunct="1"/>
            <a:endParaRPr lang="en-US" dirty="0" smtClean="0">
              <a:latin typeface="Frutiger 55 Roman"/>
            </a:endParaRPr>
          </a:p>
          <a:p>
            <a:pPr eaLnBrk="1" hangingPunct="1"/>
            <a:r>
              <a:rPr lang="en-US" dirty="0" smtClean="0">
                <a:latin typeface="Frutiger 55 Roman"/>
              </a:rPr>
              <a:t>You may have our permission to use the photos.  If possible, please try not</a:t>
            </a:r>
          </a:p>
          <a:p>
            <a:pPr eaLnBrk="1" hangingPunct="1"/>
            <a:r>
              <a:rPr lang="en-US" dirty="0" smtClean="0">
                <a:latin typeface="Frutiger 55 Roman"/>
              </a:rPr>
              <a:t>to include any shots which would show our Logo or anything brand specific -</a:t>
            </a:r>
          </a:p>
          <a:p>
            <a:pPr eaLnBrk="1" hangingPunct="1"/>
            <a:r>
              <a:rPr lang="en-US" dirty="0" smtClean="0">
                <a:latin typeface="Frutiger 55 Roman"/>
              </a:rPr>
              <a:t>which I assume they don't  ...... but just want to mention.</a:t>
            </a:r>
          </a:p>
          <a:p>
            <a:pPr eaLnBrk="1" hangingPunct="1"/>
            <a:endParaRPr lang="en-US" dirty="0" smtClean="0">
              <a:latin typeface="Frutiger 55 Roman"/>
            </a:endParaRPr>
          </a:p>
          <a:p>
            <a:pPr eaLnBrk="1" hangingPunct="1"/>
            <a:r>
              <a:rPr lang="en-US" dirty="0" smtClean="0">
                <a:latin typeface="Frutiger 55 Roman"/>
              </a:rPr>
              <a:t>Thanks &amp; have a wonderful holiday season!</a:t>
            </a:r>
          </a:p>
          <a:p>
            <a:pPr eaLnBrk="1" hangingPunct="1"/>
            <a:endParaRPr lang="en-US" dirty="0" smtClean="0">
              <a:latin typeface="Frutiger 55 Roman"/>
            </a:endParaRPr>
          </a:p>
          <a:p>
            <a:pPr eaLnBrk="1" hangingPunct="1"/>
            <a:r>
              <a:rPr lang="en-US" dirty="0" smtClean="0">
                <a:latin typeface="Frutiger 55 Roman"/>
              </a:rPr>
              <a:t>Diana</a:t>
            </a:r>
          </a:p>
          <a:p>
            <a:pPr eaLnBrk="1" hangingPunct="1"/>
            <a:endParaRPr lang="en-US" dirty="0" smtClean="0">
              <a:latin typeface="Frutiger 55 Roman"/>
            </a:endParaRPr>
          </a:p>
          <a:p>
            <a:pPr eaLnBrk="1" hangingPunct="1"/>
            <a:endParaRPr lang="en-US" sz="1200" dirty="0">
              <a:latin typeface="Frutiger 55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r>
              <a:rPr lang="de-CH" smtClean="0">
                <a:latin typeface="Frutiger 55 Roman"/>
              </a:rPr>
              <a:t>C:\Documents and Settings\chy5484\Local Settings\Application Data\Office\Macros\Ppt_ci\Templates\Pres_blue_on_white.pot</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utiger 55 Roman" pitchFamily="34" charset="0"/>
              </a:defRPr>
            </a:lvl1pPr>
            <a:lvl2pPr marL="758552" indent="-291751" eaLnBrk="0" hangingPunct="0">
              <a:defRPr>
                <a:solidFill>
                  <a:schemeClr val="tx1"/>
                </a:solidFill>
                <a:latin typeface="Frutiger 55 Roman" pitchFamily="34" charset="0"/>
              </a:defRPr>
            </a:lvl2pPr>
            <a:lvl3pPr marL="1167003" indent="-233401" eaLnBrk="0" hangingPunct="0">
              <a:defRPr>
                <a:solidFill>
                  <a:schemeClr val="tx1"/>
                </a:solidFill>
                <a:latin typeface="Frutiger 55 Roman" pitchFamily="34" charset="0"/>
              </a:defRPr>
            </a:lvl3pPr>
            <a:lvl4pPr marL="1633804" indent="-233401" eaLnBrk="0" hangingPunct="0">
              <a:defRPr>
                <a:solidFill>
                  <a:schemeClr val="tx1"/>
                </a:solidFill>
                <a:latin typeface="Frutiger 55 Roman" pitchFamily="34" charset="0"/>
              </a:defRPr>
            </a:lvl4pPr>
            <a:lvl5pPr marL="2100605" indent="-233401" eaLnBrk="0" hangingPunct="0">
              <a:defRPr>
                <a:solidFill>
                  <a:schemeClr val="tx1"/>
                </a:solidFill>
                <a:latin typeface="Frutiger 55 Roman" pitchFamily="34" charset="0"/>
              </a:defRPr>
            </a:lvl5pPr>
            <a:lvl6pPr marL="2567407" indent="-233401" algn="ctr" eaLnBrk="0" fontAlgn="base" hangingPunct="0">
              <a:spcBef>
                <a:spcPct val="0"/>
              </a:spcBef>
              <a:spcAft>
                <a:spcPct val="0"/>
              </a:spcAft>
              <a:defRPr>
                <a:solidFill>
                  <a:schemeClr val="tx1"/>
                </a:solidFill>
                <a:latin typeface="Frutiger 55 Roman" pitchFamily="34" charset="0"/>
              </a:defRPr>
            </a:lvl6pPr>
            <a:lvl7pPr marL="3034208" indent="-233401" algn="ctr" eaLnBrk="0" fontAlgn="base" hangingPunct="0">
              <a:spcBef>
                <a:spcPct val="0"/>
              </a:spcBef>
              <a:spcAft>
                <a:spcPct val="0"/>
              </a:spcAft>
              <a:defRPr>
                <a:solidFill>
                  <a:schemeClr val="tx1"/>
                </a:solidFill>
                <a:latin typeface="Frutiger 55 Roman" pitchFamily="34" charset="0"/>
              </a:defRPr>
            </a:lvl7pPr>
            <a:lvl8pPr marL="3501009" indent="-233401" algn="ctr" eaLnBrk="0" fontAlgn="base" hangingPunct="0">
              <a:spcBef>
                <a:spcPct val="0"/>
              </a:spcBef>
              <a:spcAft>
                <a:spcPct val="0"/>
              </a:spcAft>
              <a:defRPr>
                <a:solidFill>
                  <a:schemeClr val="tx1"/>
                </a:solidFill>
                <a:latin typeface="Frutiger 55 Roman" pitchFamily="34" charset="0"/>
              </a:defRPr>
            </a:lvl8pPr>
            <a:lvl9pPr marL="3967810" indent="-233401" algn="ctr" eaLnBrk="0" fontAlgn="base" hangingPunct="0">
              <a:spcBef>
                <a:spcPct val="0"/>
              </a:spcBef>
              <a:spcAft>
                <a:spcPct val="0"/>
              </a:spcAft>
              <a:defRPr>
                <a:solidFill>
                  <a:schemeClr val="tx1"/>
                </a:solidFill>
                <a:latin typeface="Frutiger 55 Roman" pitchFamily="34" charset="0"/>
              </a:defRPr>
            </a:lvl9pPr>
          </a:lstStyle>
          <a:p>
            <a:pPr eaLnBrk="1" hangingPunct="1"/>
            <a:fld id="{3035037F-0735-47A6-9F3D-7E11368C03AD}" type="slidenum">
              <a:rPr lang="de-CH" smtClean="0">
                <a:latin typeface="Frutiger 55 Roman"/>
              </a:rPr>
              <a:pPr eaLnBrk="1" hangingPunct="1"/>
              <a:t>9</a:t>
            </a:fld>
            <a:endParaRPr lang="de-CH" smtClean="0">
              <a:latin typeface="Frutiger 55 Roman"/>
            </a:endParaRPr>
          </a:p>
        </p:txBody>
      </p:sp>
      <p:sp>
        <p:nvSpPr>
          <p:cNvPr id="53252" name="Rectangle 2"/>
          <p:cNvSpPr>
            <a:spLocks noGrp="1" noRot="1" noChangeAspect="1" noChangeArrowheads="1" noTextEdit="1"/>
          </p:cNvSpPr>
          <p:nvPr>
            <p:ph type="sldImg"/>
          </p:nvPr>
        </p:nvSpPr>
        <p:spPr>
          <a:xfrm>
            <a:off x="1184275" y="698500"/>
            <a:ext cx="4657725" cy="349250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Frutiger 55 Roman"/>
              </a:rPr>
              <a:t>Tribometry is the science of measuring slip resistance/shoe traction properties on walking /working surfaces using a </a:t>
            </a:r>
            <a:r>
              <a:rPr lang="en-US" b="1" dirty="0" smtClean="0">
                <a:latin typeface="Frutiger 55 Roman"/>
              </a:rPr>
              <a:t>slip meter</a:t>
            </a:r>
            <a:r>
              <a:rPr lang="en-US" dirty="0" smtClean="0">
                <a:latin typeface="Frutiger 55 Roman"/>
              </a:rPr>
              <a:t>.  In order to provide credible readings slip meters must avoid sticktion.  </a:t>
            </a:r>
            <a:r>
              <a:rPr lang="en-US" sz="2000" dirty="0">
                <a:latin typeface="Frutiger 55 Roman"/>
              </a:rPr>
              <a:t>Sticktion is the inability to test wet surfaces properly.  The slip meter takes additional time to complete a test stroke, commonly referred to as residence time.  This results in higher readings.  Wet surfaces in most cases will test safer than dry surfaces.  In order for a slip meter to be used on wet surfaces, it m</a:t>
            </a:r>
            <a:r>
              <a:rPr lang="en-US" dirty="0" smtClean="0">
                <a:latin typeface="Frutiger 55 Roman"/>
              </a:rPr>
              <a:t>ust have properties similar to human ambulation. </a:t>
            </a:r>
            <a:r>
              <a:rPr lang="en-US" sz="2000" dirty="0">
                <a:latin typeface="Frutiger 55 Roman"/>
              </a:rPr>
              <a:t>Horizontal and vertical/normal movement simultaneously, similar to a human ankle.</a:t>
            </a:r>
            <a:r>
              <a:rPr lang="en-US" dirty="0" smtClean="0">
                <a:latin typeface="Frutiger 55 Roman"/>
              </a:rPr>
              <a:t>	</a:t>
            </a:r>
          </a:p>
          <a:p>
            <a:pPr eaLnBrk="1" hangingPunct="1"/>
            <a:endParaRPr lang="en-US" dirty="0" smtClean="0">
              <a:latin typeface="Frutiger 55 Roman"/>
            </a:endParaRPr>
          </a:p>
          <a:p>
            <a:pPr eaLnBrk="1" hangingPunct="1"/>
            <a:r>
              <a:rPr lang="en-US" dirty="0" smtClean="0">
                <a:latin typeface="Frutiger 55 Roman"/>
              </a:rPr>
              <a:t>When filling out this section of the 10-point program, determine if surface composition is a Very Low, Low, Medium or High exposure for a slip, trip or fall.  Rate each surface composition you evaluate appropriately as surface composition is the most critical factor in controlling slips, trips and falls.</a:t>
            </a:r>
          </a:p>
          <a:p>
            <a:pPr eaLnBrk="1" hangingPunct="1"/>
            <a:endParaRPr lang="en-US" dirty="0" smtClean="0">
              <a:latin typeface="Frutiger 55 Roman"/>
            </a:endParaRPr>
          </a:p>
          <a:p>
            <a:pPr eaLnBrk="1" hangingPunct="1"/>
            <a:endParaRPr lang="en-US" sz="1200" dirty="0">
              <a:latin typeface="Frutiger 55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5849" y="1620001"/>
            <a:ext cx="8516465" cy="929651"/>
          </a:xfrm>
          <a:ln/>
        </p:spPr>
        <p:txBody>
          <a:bodyPr/>
          <a:lstStyle>
            <a:lvl1pPr>
              <a:defRPr sz="2800">
                <a:solidFill>
                  <a:srgbClr val="000066"/>
                </a:solidFill>
                <a:latin typeface="+mj-lt"/>
              </a:defRPr>
            </a:lvl1pPr>
          </a:lstStyle>
          <a:p>
            <a:r>
              <a:rPr lang="en-US" dirty="0" smtClean="0"/>
              <a:t>Click to edit Master title style</a:t>
            </a:r>
            <a:endParaRPr lang="en-US" dirty="0"/>
          </a:p>
        </p:txBody>
      </p:sp>
      <p:sp>
        <p:nvSpPr>
          <p:cNvPr id="61495" name="Picture Placeholder 61494"/>
          <p:cNvSpPr>
            <a:spLocks noGrp="1"/>
          </p:cNvSpPr>
          <p:nvPr>
            <p:ph type="pic" sz="quarter" idx="10" hasCustomPrompt="1"/>
          </p:nvPr>
        </p:nvSpPr>
        <p:spPr>
          <a:xfrm>
            <a:off x="0" y="4038933"/>
            <a:ext cx="9144000" cy="2449181"/>
          </a:xfrm>
          <a:solidFill>
            <a:srgbClr val="F1F4F3"/>
          </a:solidFill>
        </p:spPr>
        <p:txBody>
          <a:bodyPr/>
          <a:lstStyle>
            <a:lvl1pPr marL="304800" indent="0">
              <a:spcBef>
                <a:spcPts val="0"/>
              </a:spcBef>
              <a:buNone/>
              <a:defRPr sz="1050" baseline="0"/>
            </a:lvl1pPr>
          </a:lstStyle>
          <a:p>
            <a:r>
              <a:rPr lang="en-US" noProof="0" dirty="0" smtClean="0"/>
              <a:t>   </a:t>
            </a:r>
            <a:endParaRPr lang="en-US" noProof="0" dirty="0"/>
          </a:p>
        </p:txBody>
      </p:sp>
      <p:cxnSp>
        <p:nvCxnSpPr>
          <p:cNvPr id="61493" name="Straight Connector 61492"/>
          <p:cNvCxnSpPr/>
          <p:nvPr userDrawn="1"/>
        </p:nvCxnSpPr>
        <p:spPr bwMode="auto">
          <a:xfrm>
            <a:off x="0" y="4015267"/>
            <a:ext cx="9144000" cy="0"/>
          </a:xfrm>
          <a:prstGeom prst="line">
            <a:avLst/>
          </a:prstGeom>
          <a:solidFill>
            <a:schemeClr val="folHlink">
              <a:alpha val="50000"/>
            </a:schemeClr>
          </a:solidFill>
          <a:ln w="57150" cap="flat" cmpd="sng" algn="ctr">
            <a:solidFill>
              <a:schemeClr val="tx1"/>
            </a:solidFill>
            <a:prstDash val="solid"/>
            <a:round/>
            <a:headEnd type="none" w="med" len="med"/>
            <a:tailEnd type="none" w="med" len="med"/>
          </a:ln>
          <a:effectLst/>
        </p:spPr>
      </p:cxnSp>
      <p:sp>
        <p:nvSpPr>
          <p:cNvPr id="9" name="Subtitle 2"/>
          <p:cNvSpPr>
            <a:spLocks noGrp="1"/>
          </p:cNvSpPr>
          <p:nvPr>
            <p:ph type="subTitle" idx="1" hasCustomPrompt="1"/>
          </p:nvPr>
        </p:nvSpPr>
        <p:spPr>
          <a:xfrm>
            <a:off x="304800" y="2535378"/>
            <a:ext cx="8515200" cy="815608"/>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br>
              <a:rPr lang="en-US" dirty="0" smtClean="0"/>
            </a:br>
            <a:r>
              <a:rPr lang="en-US" dirty="0" smtClean="0"/>
              <a:t>[Name of moderator]</a:t>
            </a:r>
            <a:br>
              <a:rPr lang="en-US" dirty="0" smtClean="0"/>
            </a:br>
            <a:r>
              <a:rPr lang="en-US" dirty="0" smtClean="0"/>
              <a:t>[Organizational Unit]</a:t>
            </a:r>
            <a:endParaRPr lang="en-US" dirty="0"/>
          </a:p>
        </p:txBody>
      </p:sp>
      <p:sp>
        <p:nvSpPr>
          <p:cNvPr id="7" name="BUShape"/>
          <p:cNvSpPr>
            <a:spLocks noGrp="1"/>
          </p:cNvSpPr>
          <p:nvPr>
            <p:ph type="body" sz="quarter" idx="11" hasCustomPrompt="1"/>
          </p:nvPr>
        </p:nvSpPr>
        <p:spPr>
          <a:xfrm>
            <a:off x="303214" y="3420001"/>
            <a:ext cx="8516937" cy="318423"/>
          </a:xfrm>
        </p:spPr>
        <p:txBody>
          <a:bodyPr anchor="b" anchorCtr="0"/>
          <a:lstStyle>
            <a:lvl1pPr marL="0" indent="0">
              <a:buFontTx/>
              <a:buNone/>
              <a:defRPr sz="1600" b="1" baseline="0">
                <a:latin typeface="+mn-lt"/>
              </a:defRPr>
            </a:lvl1pPr>
            <a:lvl2pPr marL="266700" indent="0">
              <a:buFontTx/>
              <a:buNone/>
              <a:defRPr sz="1800">
                <a:latin typeface="+mn-lt"/>
              </a:defRPr>
            </a:lvl2pPr>
            <a:lvl3pPr marL="541337" indent="0">
              <a:buFontTx/>
              <a:buNone/>
              <a:defRPr sz="1800">
                <a:latin typeface="+mn-lt"/>
              </a:defRPr>
            </a:lvl3pPr>
            <a:lvl4pPr marL="808037" indent="0">
              <a:buFontTx/>
              <a:buNone/>
              <a:defRPr sz="1800">
                <a:latin typeface="+mn-lt"/>
              </a:defRPr>
            </a:lvl4pPr>
            <a:lvl5pPr marL="1074738" indent="0">
              <a:buFontTx/>
              <a:buNone/>
              <a:defRPr sz="1800">
                <a:latin typeface="+mn-lt"/>
              </a:defRPr>
            </a:lvl5pPr>
          </a:lstStyle>
          <a:p>
            <a:pPr lvl="0"/>
            <a:r>
              <a:rPr lang="en-US" dirty="0" smtClean="0"/>
              <a:t>[Business Unit]</a:t>
            </a:r>
          </a:p>
        </p:txBody>
      </p:sp>
      <p:pic>
        <p:nvPicPr>
          <p:cNvPr id="2" name="Z_EN_BLU"/>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86000" y="306001"/>
            <a:ext cx="1134000" cy="731613"/>
          </a:xfrm>
          <a:prstGeom prst="rect">
            <a:avLst/>
          </a:prstGeom>
        </p:spPr>
      </p:pic>
      <p:sp>
        <p:nvSpPr>
          <p:cNvPr id="3" name="ciimagehelp"/>
          <p:cNvSpPr/>
          <p:nvPr userDrawn="1"/>
        </p:nvSpPr>
        <p:spPr bwMode="auto">
          <a:xfrm>
            <a:off x="-2160000" y="3690000"/>
            <a:ext cx="1980000" cy="3168000"/>
          </a:xfrm>
          <a:prstGeom prst="homePlate">
            <a:avLst>
              <a:gd name="adj" fmla="val 12453"/>
            </a:avLst>
          </a:prstGeom>
          <a:solidFill>
            <a:srgbClr val="E7ECEB"/>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square" lIns="18000" tIns="54000" rIns="90000" bIns="54000" numCol="1" spcCol="0" rtlCol="0" fromWordArt="0" anchor="t" anchorCtr="0" forceAA="0" compatLnSpc="1">
            <a:prstTxWarp prst="textNoShape">
              <a:avLst/>
            </a:prstTxWarp>
            <a:noAutofit/>
          </a:bodyPr>
          <a:lstStyle/>
          <a:p>
            <a:pPr marL="171450" marR="0" indent="-171450" algn="l" defTabSz="914400" rtl="0" eaLnBrk="1" fontAlgn="base" latinLnBrk="0" hangingPunct="1">
              <a:lnSpc>
                <a:spcPct val="100000"/>
              </a:lnSpc>
              <a:spcBef>
                <a:spcPct val="0"/>
              </a:spcBef>
              <a:spcAft>
                <a:spcPct val="0"/>
              </a:spcAft>
              <a:buClrTx/>
              <a:buSzTx/>
              <a:buFontTx/>
              <a:buChar char="-"/>
              <a:tabLst/>
            </a:pPr>
            <a:r>
              <a:rPr kumimoji="0" lang="en-US" sz="900" b="0" i="0" u="none" strike="noStrike" cap="none" normalizeH="0" baseline="0" dirty="0" smtClean="0">
                <a:ln>
                  <a:noFill/>
                </a:ln>
                <a:solidFill>
                  <a:srgbClr val="000066"/>
                </a:solidFill>
                <a:effectLst/>
                <a:latin typeface="Frutiger 55 Roman"/>
              </a:rPr>
              <a:t>To insert a Zurich picture click on the "camera"-icon in the Zurich CI toolbar and follow the instructions.</a:t>
            </a:r>
            <a:br>
              <a:rPr kumimoji="0" lang="en-US" sz="900" b="0" i="0" u="none" strike="noStrike" cap="none" normalizeH="0" baseline="0" dirty="0" smtClean="0">
                <a:ln>
                  <a:noFill/>
                </a:ln>
                <a:solidFill>
                  <a:srgbClr val="000066"/>
                </a:solidFill>
                <a:effectLst/>
                <a:latin typeface="Frutiger 55 Roman"/>
              </a:rPr>
            </a:br>
            <a:endParaRPr kumimoji="0" lang="en-US" sz="900" b="0" i="0" u="none" strike="noStrike" cap="none" normalizeH="0" baseline="0" dirty="0" smtClean="0">
              <a:ln>
                <a:noFill/>
              </a:ln>
              <a:solidFill>
                <a:srgbClr val="000066"/>
              </a:solidFill>
              <a:effectLst/>
              <a:latin typeface="Frutiger 55 Roman"/>
            </a:endParaRPr>
          </a:p>
          <a:p>
            <a:pPr marL="171450" marR="0" indent="-171450" algn="l" defTabSz="914400" rtl="0" eaLnBrk="1" fontAlgn="base" latinLnBrk="0" hangingPunct="1">
              <a:lnSpc>
                <a:spcPct val="100000"/>
              </a:lnSpc>
              <a:spcBef>
                <a:spcPct val="0"/>
              </a:spcBef>
              <a:spcAft>
                <a:spcPct val="0"/>
              </a:spcAft>
              <a:buClrTx/>
              <a:buSzTx/>
              <a:buFontTx/>
              <a:buChar char="-"/>
              <a:tabLst/>
            </a:pPr>
            <a:r>
              <a:rPr kumimoji="0" lang="en-US" sz="900" b="0" i="0" u="none" strike="noStrike" cap="none" normalizeH="0" baseline="0" dirty="0" smtClean="0">
                <a:ln>
                  <a:noFill/>
                </a:ln>
                <a:solidFill>
                  <a:srgbClr val="000066"/>
                </a:solidFill>
                <a:effectLst/>
                <a:latin typeface="Frutiger 55 Roman"/>
              </a:rPr>
              <a:t>To insert a picture from your personal files, click on the "Insert Picture from File" icon here on the right.</a:t>
            </a:r>
            <a:br>
              <a:rPr kumimoji="0" lang="en-US" sz="900" b="0" i="0" u="none" strike="noStrike" cap="none" normalizeH="0" baseline="0" dirty="0" smtClean="0">
                <a:ln>
                  <a:noFill/>
                </a:ln>
                <a:solidFill>
                  <a:srgbClr val="000066"/>
                </a:solidFill>
                <a:effectLst/>
                <a:latin typeface="Frutiger 55 Roman"/>
              </a:rPr>
            </a:br>
            <a:r>
              <a:rPr kumimoji="0" lang="en-US" sz="900" b="0" i="0" u="none" strike="noStrike" cap="none" normalizeH="0" baseline="0" dirty="0" smtClean="0">
                <a:ln>
                  <a:noFill/>
                </a:ln>
                <a:solidFill>
                  <a:srgbClr val="000066"/>
                </a:solidFill>
                <a:effectLst/>
                <a:latin typeface="Frutiger 55 Roman"/>
              </a:rPr>
              <a:t>Please make sure that this picture follows the Zurich core elements available on the "book"-icon in the Zurich CI toolbar.</a:t>
            </a:r>
            <a:br>
              <a:rPr kumimoji="0" lang="en-US" sz="900" b="0" i="0" u="none" strike="noStrike" cap="none" normalizeH="0" baseline="0" dirty="0" smtClean="0">
                <a:ln>
                  <a:noFill/>
                </a:ln>
                <a:solidFill>
                  <a:srgbClr val="000066"/>
                </a:solidFill>
                <a:effectLst/>
                <a:latin typeface="Frutiger 55 Roman"/>
              </a:rPr>
            </a:br>
            <a:endParaRPr kumimoji="0" lang="en-US" sz="900" b="0" i="0" u="none" strike="noStrike" cap="none" normalizeH="0" baseline="0" dirty="0" smtClean="0">
              <a:ln>
                <a:noFill/>
              </a:ln>
              <a:solidFill>
                <a:srgbClr val="000066"/>
              </a:solidFill>
              <a:effectLst/>
              <a:latin typeface="Frutiger 55 Roman"/>
            </a:endParaRPr>
          </a:p>
          <a:p>
            <a:pPr marL="171450" marR="0" indent="-171450" algn="l" defTabSz="914400" rtl="0" eaLnBrk="1" fontAlgn="base" latinLnBrk="0" hangingPunct="1">
              <a:lnSpc>
                <a:spcPct val="100000"/>
              </a:lnSpc>
              <a:spcBef>
                <a:spcPct val="0"/>
              </a:spcBef>
              <a:spcAft>
                <a:spcPct val="0"/>
              </a:spcAft>
              <a:buClrTx/>
              <a:buSzTx/>
              <a:buFontTx/>
              <a:buChar char="-"/>
              <a:tabLst/>
            </a:pPr>
            <a:r>
              <a:rPr kumimoji="0" lang="en-US" sz="900" b="0" i="0" u="none" strike="noStrike" cap="none" normalizeH="0" baseline="0" dirty="0" smtClean="0">
                <a:ln>
                  <a:noFill/>
                </a:ln>
                <a:solidFill>
                  <a:srgbClr val="000066"/>
                </a:solidFill>
                <a:effectLst/>
                <a:latin typeface="Frutiger 55 Roman"/>
              </a:rPr>
              <a:t>To keep this neutral background, just leave it as it is.</a:t>
            </a:r>
            <a:br>
              <a:rPr kumimoji="0" lang="en-US" sz="900" b="0" i="0" u="none" strike="noStrike" cap="none" normalizeH="0" baseline="0" dirty="0" smtClean="0">
                <a:ln>
                  <a:noFill/>
                </a:ln>
                <a:solidFill>
                  <a:srgbClr val="000066"/>
                </a:solidFill>
                <a:effectLst/>
                <a:latin typeface="Frutiger 55 Roman"/>
              </a:rPr>
            </a:br>
            <a:endParaRPr kumimoji="0" lang="en-US" sz="900" b="0" i="0" u="none" strike="noStrike" cap="none" normalizeH="0" baseline="0" dirty="0" smtClean="0">
              <a:ln>
                <a:noFill/>
              </a:ln>
              <a:solidFill>
                <a:srgbClr val="000066"/>
              </a:solidFill>
              <a:effectLst/>
              <a:latin typeface="Frutiger 55 Roman"/>
            </a:endParaRPr>
          </a:p>
          <a:p>
            <a:pPr marL="0" marR="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66"/>
                </a:solidFill>
                <a:effectLst/>
                <a:latin typeface="Frutiger 55 Roman"/>
              </a:rPr>
              <a:t>Note:  this message will not be displayed in the presentation mode.</a:t>
            </a:r>
          </a:p>
        </p:txBody>
      </p:sp>
      <p:sp>
        <p:nvSpPr>
          <p:cNvPr id="4" name="ZConfT"/>
          <p:cNvSpPr txBox="1"/>
          <p:nvPr userDrawn="1"/>
        </p:nvSpPr>
        <p:spPr>
          <a:xfrm>
            <a:off x="305847" y="6576841"/>
            <a:ext cx="1115690" cy="138499"/>
          </a:xfrm>
          <a:prstGeom prst="rect">
            <a:avLst/>
          </a:prstGeom>
          <a:noFill/>
        </p:spPr>
        <p:txBody>
          <a:bodyPr vert="horz" wrap="none" lIns="0" tIns="0" rIns="0" bIns="0" rtlCol="0" anchor="t">
            <a:spAutoFit/>
          </a:bodyPr>
          <a:lstStyle/>
          <a:p>
            <a:pPr algn="l" rtl="0" fontAlgn="base">
              <a:spcBef>
                <a:spcPct val="0"/>
              </a:spcBef>
              <a:spcAft>
                <a:spcPct val="0"/>
              </a:spcAft>
              <a:buNone/>
            </a:pPr>
            <a:r>
              <a:rPr lang="en-US" sz="900" b="0" dirty="0" smtClean="0">
                <a:solidFill>
                  <a:schemeClr val="tx1"/>
                </a:solidFill>
              </a:rPr>
              <a:t>INTERNAL USE ONLY</a:t>
            </a:r>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6" name="Title 5"/>
          <p:cNvSpPr>
            <a:spLocks noGrp="1"/>
          </p:cNvSpPr>
          <p:nvPr>
            <p:ph type="title"/>
          </p:nvPr>
        </p:nvSpPr>
        <p:spPr>
          <a:xfrm>
            <a:off x="304801" y="2974459"/>
            <a:ext cx="7655803" cy="675200"/>
          </a:xfrm>
        </p:spPr>
        <p:txBody>
          <a:bodyPr/>
          <a:lstStyle>
            <a:lvl1pPr>
              <a:defRPr sz="4800"/>
            </a:lvl1pPr>
          </a:lstStyle>
          <a:p>
            <a:r>
              <a:rPr lang="en-US" dirty="0" smtClean="0"/>
              <a:t>Click to edit Master title style</a:t>
            </a:r>
            <a:endParaRPr lang="en-US" dirty="0"/>
          </a:p>
        </p:txBody>
      </p:sp>
      <p:sp>
        <p:nvSpPr>
          <p:cNvPr id="10" name="BUShape"/>
          <p:cNvSpPr>
            <a:spLocks noGrp="1"/>
          </p:cNvSpPr>
          <p:nvPr>
            <p:ph type="body" sz="quarter" idx="11" hasCustomPrompt="1"/>
          </p:nvPr>
        </p:nvSpPr>
        <p:spPr>
          <a:xfrm>
            <a:off x="304800" y="5289552"/>
            <a:ext cx="7678739" cy="215444"/>
          </a:xfrm>
        </p:spPr>
        <p:txBody>
          <a:bodyPr anchor="t" anchorCtr="0">
            <a:normAutofit/>
          </a:bodyPr>
          <a:lstStyle>
            <a:lvl1pPr marL="0" indent="0">
              <a:buFontTx/>
              <a:buNone/>
              <a:defRPr sz="1400" b="1" baseline="0">
                <a:latin typeface="+mn-lt"/>
              </a:defRPr>
            </a:lvl1pPr>
            <a:lvl2pPr marL="266700" indent="0">
              <a:buFontTx/>
              <a:buNone/>
              <a:defRPr sz="1800">
                <a:latin typeface="+mn-lt"/>
              </a:defRPr>
            </a:lvl2pPr>
            <a:lvl3pPr marL="541337" indent="0">
              <a:buFontTx/>
              <a:buNone/>
              <a:defRPr sz="1800">
                <a:latin typeface="+mn-lt"/>
              </a:defRPr>
            </a:lvl3pPr>
            <a:lvl4pPr marL="808037" indent="0">
              <a:buFontTx/>
              <a:buNone/>
              <a:defRPr sz="1800">
                <a:latin typeface="+mn-lt"/>
              </a:defRPr>
            </a:lvl4pPr>
            <a:lvl5pPr marL="1074738" indent="0">
              <a:buFontTx/>
              <a:buNone/>
              <a:defRPr sz="1800">
                <a:latin typeface="+mn-lt"/>
              </a:defRPr>
            </a:lvl5pPr>
          </a:lstStyle>
          <a:p>
            <a:pPr lvl="0"/>
            <a:r>
              <a:rPr lang="en-US" b="1" dirty="0" smtClean="0"/>
              <a:t>[Business Unit]</a:t>
            </a:r>
            <a:endParaRPr lang="en-US" dirty="0"/>
          </a:p>
        </p:txBody>
      </p:sp>
      <p:sp>
        <p:nvSpPr>
          <p:cNvPr id="4" name="Z_Web"/>
          <p:cNvSpPr>
            <a:spLocks noGrp="1"/>
          </p:cNvSpPr>
          <p:nvPr>
            <p:ph type="body" sz="quarter" idx="12" hasCustomPrompt="1"/>
          </p:nvPr>
        </p:nvSpPr>
        <p:spPr>
          <a:xfrm>
            <a:off x="304800" y="5518417"/>
            <a:ext cx="7678739" cy="215444"/>
          </a:xfrm>
        </p:spPr>
        <p:txBody>
          <a:bodyPr>
            <a:normAutofit/>
          </a:bodyPr>
          <a:lstStyle>
            <a:lvl1pPr marL="0" indent="0">
              <a:buFontTx/>
              <a:buNone/>
              <a:defRPr sz="1400" b="1"/>
            </a:lvl1pPr>
            <a:lvl2pPr marL="266700" indent="0">
              <a:buFontTx/>
              <a:buNone/>
              <a:defRPr sz="1400"/>
            </a:lvl2pPr>
            <a:lvl3pPr marL="541337" indent="0">
              <a:buFontTx/>
              <a:buNone/>
              <a:defRPr sz="1400"/>
            </a:lvl3pPr>
            <a:lvl4pPr marL="808037" indent="0">
              <a:buFontTx/>
              <a:buNone/>
              <a:defRPr sz="1400"/>
            </a:lvl4pPr>
            <a:lvl5pPr marL="1074738" indent="0">
              <a:buFontTx/>
              <a:buNone/>
              <a:defRPr sz="1400"/>
            </a:lvl5pPr>
          </a:lstStyle>
          <a:p>
            <a:pPr lvl="0"/>
            <a:r>
              <a:rPr lang="en-US" dirty="0" smtClean="0"/>
              <a:t>[Web address]</a:t>
            </a:r>
            <a:endParaRPr lang="en-US" dirty="0"/>
          </a:p>
        </p:txBody>
      </p:sp>
      <p:sp>
        <p:nvSpPr>
          <p:cNvPr id="7" name="Date Placeholder 6"/>
          <p:cNvSpPr>
            <a:spLocks noGrp="1"/>
          </p:cNvSpPr>
          <p:nvPr>
            <p:ph type="dt" sz="half" idx="13"/>
          </p:nvPr>
        </p:nvSpPr>
        <p:spPr/>
        <p:txBody>
          <a:bodyPr vert="horz" lIns="0" tIns="0" rIns="0" bIns="0" rtlCol="0" anchor="t"/>
          <a:lstStyle>
            <a:lvl1pPr>
              <a:defRPr lang="en-US" smtClean="0"/>
            </a:lvl1pPr>
          </a:lstStyle>
          <a:p>
            <a:fld id="{82865435-012B-446C-A527-D8ACDEE54DF9}" type="datetimeFigureOut">
              <a:rPr lang="en-US" smtClean="0"/>
              <a:pPr/>
              <a:t>11/15/2017</a:t>
            </a:fld>
            <a:endParaRPr lang="en-US" dirty="0"/>
          </a:p>
        </p:txBody>
      </p:sp>
      <p:sp>
        <p:nvSpPr>
          <p:cNvPr id="8" name="Footer Placeholder 7"/>
          <p:cNvSpPr>
            <a:spLocks noGrp="1"/>
          </p:cNvSpPr>
          <p:nvPr>
            <p:ph type="ftr" sz="quarter" idx="14"/>
          </p:nvPr>
        </p:nvSpPr>
        <p:spPr/>
        <p:txBody>
          <a:bodyPr vert="horz" lIns="0" tIns="0" rIns="0" bIns="0" rtlCol="0" anchor="ctr"/>
          <a:lstStyle>
            <a:lvl1pPr>
              <a:defRPr lang="en-US"/>
            </a:lvl1pPr>
          </a:lstStyle>
          <a:p>
            <a:endParaRPr lang="en-US" dirty="0"/>
          </a:p>
        </p:txBody>
      </p:sp>
      <p:sp>
        <p:nvSpPr>
          <p:cNvPr id="9" name="Slide Number Placeholder 8"/>
          <p:cNvSpPr>
            <a:spLocks noGrp="1"/>
          </p:cNvSpPr>
          <p:nvPr>
            <p:ph type="sldNum" sz="quarter" idx="15"/>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9641EEE9-F8C8-4F63-8C10-6242A996482E}" type="slidenum">
              <a:rPr lang="en-US" smtClean="0"/>
              <a:pPr/>
              <a:t>‹#›</a:t>
            </a:fld>
            <a:endParaRPr lang="en-US" dirty="0"/>
          </a:p>
        </p:txBody>
      </p:sp>
    </p:spTree>
    <p:extLst>
      <p:ext uri="{BB962C8B-B14F-4D97-AF65-F5344CB8AC3E}">
        <p14:creationId xmlns:p14="http://schemas.microsoft.com/office/powerpoint/2010/main" val="381369824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vert="horz" lIns="0" tIns="0" rIns="0" bIns="0" rtlCol="0" anchor="t"/>
          <a:lstStyle>
            <a:lvl1pPr>
              <a:defRPr lang="en-US" smtClean="0"/>
            </a:lvl1pPr>
          </a:lstStyle>
          <a:p>
            <a:fld id="{027457F8-FB3A-4CB2-B927-F1D2E6D462A3}" type="datetimeFigureOut">
              <a:rPr lang="en-US" smtClean="0"/>
              <a:pPr/>
              <a:t>11/15/2017</a:t>
            </a:fld>
            <a:endParaRPr lang="en-US" dirty="0"/>
          </a:p>
        </p:txBody>
      </p:sp>
      <p:sp>
        <p:nvSpPr>
          <p:cNvPr id="8" name="Footer Placeholder 7"/>
          <p:cNvSpPr>
            <a:spLocks noGrp="1"/>
          </p:cNvSpPr>
          <p:nvPr>
            <p:ph type="ftr" sz="quarter" idx="11"/>
          </p:nvPr>
        </p:nvSpPr>
        <p:spPr/>
        <p:txBody>
          <a:bodyPr vert="horz" lIns="0" tIns="0" rIns="0" bIns="0" rtlCol="0" anchor="ctr"/>
          <a:lstStyle>
            <a:lvl1pPr>
              <a:defRPr lang="en-US"/>
            </a:lvl1pPr>
          </a:lstStyle>
          <a:p>
            <a:endParaRPr lang="en-US" dirty="0"/>
          </a:p>
        </p:txBody>
      </p:sp>
      <p:sp>
        <p:nvSpPr>
          <p:cNvPr id="9" name="Slide Number Placeholder 8"/>
          <p:cNvSpPr>
            <a:spLocks noGrp="1"/>
          </p:cNvSpPr>
          <p:nvPr>
            <p:ph type="sldNum" sz="quarter" idx="12"/>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C8D4F94D-2A40-438F-8D51-04FD1182BBC2}" type="slidenum">
              <a:rPr lang="en-US" smtClean="0"/>
              <a:pPr/>
              <a:t>‹#›</a:t>
            </a:fld>
            <a:endParaRPr lang="en-US" dirty="0"/>
          </a:p>
        </p:txBody>
      </p:sp>
    </p:spTree>
    <p:extLst>
      <p:ext uri="{BB962C8B-B14F-4D97-AF65-F5344CB8AC3E}">
        <p14:creationId xmlns:p14="http://schemas.microsoft.com/office/powerpoint/2010/main" val="2779692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5288" y="1517651"/>
            <a:ext cx="4135437" cy="4440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3126" y="1517651"/>
            <a:ext cx="4137025" cy="4440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vert="horz" lIns="0" tIns="0" rIns="0" bIns="0" rtlCol="0" anchor="t"/>
          <a:lstStyle>
            <a:lvl1pPr>
              <a:defRPr lang="en-US" smtClean="0"/>
            </a:lvl1pPr>
          </a:lstStyle>
          <a:p>
            <a:fld id="{E9AD439E-0103-4653-A421-EC3C65062164}" type="datetimeFigureOut">
              <a:rPr lang="en-US" smtClean="0"/>
              <a:pPr/>
              <a:t>11/15/2017</a:t>
            </a:fld>
            <a:endParaRPr lang="en-US" dirty="0"/>
          </a:p>
        </p:txBody>
      </p:sp>
      <p:sp>
        <p:nvSpPr>
          <p:cNvPr id="9" name="Footer Placeholder 8"/>
          <p:cNvSpPr>
            <a:spLocks noGrp="1"/>
          </p:cNvSpPr>
          <p:nvPr>
            <p:ph type="ftr" sz="quarter" idx="11"/>
          </p:nvPr>
        </p:nvSpPr>
        <p:spPr/>
        <p:txBody>
          <a:bodyPr vert="horz" lIns="0" tIns="0" rIns="0" bIns="0" rtlCol="0" anchor="ctr"/>
          <a:lstStyle>
            <a:lvl1pPr>
              <a:defRPr lang="en-US"/>
            </a:lvl1pPr>
          </a:lstStyle>
          <a:p>
            <a:endParaRPr lang="en-US" dirty="0"/>
          </a:p>
        </p:txBody>
      </p:sp>
      <p:sp>
        <p:nvSpPr>
          <p:cNvPr id="10" name="Slide Number Placeholder 9"/>
          <p:cNvSpPr>
            <a:spLocks noGrp="1"/>
          </p:cNvSpPr>
          <p:nvPr>
            <p:ph type="sldNum" sz="quarter" idx="12"/>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13465116-5085-4AC9-A138-9AD14A366705}" type="slidenum">
              <a:rPr lang="en-US" smtClean="0"/>
              <a:pPr/>
              <a:t>‹#›</a:t>
            </a:fld>
            <a:endParaRPr lang="en-US" dirty="0"/>
          </a:p>
        </p:txBody>
      </p:sp>
    </p:spTree>
    <p:extLst>
      <p:ext uri="{BB962C8B-B14F-4D97-AF65-F5344CB8AC3E}">
        <p14:creationId xmlns:p14="http://schemas.microsoft.com/office/powerpoint/2010/main" val="221946486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vert="horz" lIns="0" tIns="0" rIns="0" bIns="0" rtlCol="0" anchor="t"/>
          <a:lstStyle>
            <a:lvl1pPr>
              <a:defRPr lang="en-US" smtClean="0"/>
            </a:lvl1pPr>
          </a:lstStyle>
          <a:p>
            <a:fld id="{BF13D63C-E509-42EC-863F-07F7DCDC95DE}" type="datetimeFigureOut">
              <a:rPr lang="en-US" smtClean="0"/>
              <a:pPr/>
              <a:t>11/15/2017</a:t>
            </a:fld>
            <a:endParaRPr lang="en-US" dirty="0"/>
          </a:p>
        </p:txBody>
      </p:sp>
      <p:sp>
        <p:nvSpPr>
          <p:cNvPr id="6" name="Footer Placeholder 5"/>
          <p:cNvSpPr>
            <a:spLocks noGrp="1"/>
          </p:cNvSpPr>
          <p:nvPr>
            <p:ph type="ftr" sz="quarter" idx="11"/>
          </p:nvPr>
        </p:nvSpPr>
        <p:spPr/>
        <p:txBody>
          <a:bodyPr vert="horz" lIns="0" tIns="0" rIns="0" bIns="0" rtlCol="0" anchor="ctr"/>
          <a:lstStyle>
            <a:lvl1pPr>
              <a:defRPr lang="en-US"/>
            </a:lvl1pPr>
          </a:lstStyle>
          <a:p>
            <a:endParaRPr lang="en-US" dirty="0"/>
          </a:p>
        </p:txBody>
      </p:sp>
      <p:sp>
        <p:nvSpPr>
          <p:cNvPr id="7" name="Slide Number Placeholder 6"/>
          <p:cNvSpPr>
            <a:spLocks noGrp="1"/>
          </p:cNvSpPr>
          <p:nvPr>
            <p:ph type="sldNum" sz="quarter" idx="12"/>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36C5C9D3-0C8E-4CCC-A965-DA0EB69ADD60}" type="slidenum">
              <a:rPr lang="en-US" smtClean="0"/>
              <a:pPr/>
              <a:t>‹#›</a:t>
            </a:fld>
            <a:endParaRPr lang="en-US" dirty="0"/>
          </a:p>
        </p:txBody>
      </p:sp>
    </p:spTree>
    <p:extLst>
      <p:ext uri="{BB962C8B-B14F-4D97-AF65-F5344CB8AC3E}">
        <p14:creationId xmlns:p14="http://schemas.microsoft.com/office/powerpoint/2010/main" val="124287660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4" name="Picture 6" descr="Curve230608"/>
          <p:cNvPicPr>
            <a:picLocks noChangeAspect="1" noChangeArrowheads="1"/>
          </p:cNvPicPr>
          <p:nvPr userDrawn="1"/>
        </p:nvPicPr>
        <p:blipFill>
          <a:blip r:embed="rId2">
            <a:extLst>
              <a:ext uri="{28A0092B-C50C-407E-A947-70E740481C1C}">
                <a14:useLocalDpi xmlns:a14="http://schemas.microsoft.com/office/drawing/2010/main" val="0"/>
              </a:ext>
            </a:extLst>
          </a:blip>
          <a:srcRect l="12357"/>
          <a:stretch>
            <a:fillRect/>
          </a:stretch>
        </p:blipFill>
        <p:spPr bwMode="ltGray">
          <a:xfrm>
            <a:off x="1465265" y="5578476"/>
            <a:ext cx="766762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EN" descr="Z_EN_BLU"/>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2700" y="306389"/>
            <a:ext cx="1162051"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BUShape" descr="Risk Engineering"/>
          <p:cNvSpPr txBox="1">
            <a:spLocks noChangeArrowheads="1"/>
          </p:cNvSpPr>
          <p:nvPr userDrawn="1"/>
        </p:nvSpPr>
        <p:spPr bwMode="auto">
          <a:xfrm>
            <a:off x="395289" y="4813301"/>
            <a:ext cx="1581151"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eaLnBrk="0" hangingPunct="0">
              <a:defRPr>
                <a:solidFill>
                  <a:schemeClr val="tx1"/>
                </a:solidFill>
                <a:latin typeface="Frutiger 55 Roman" pitchFamily="34" charset="0"/>
              </a:defRPr>
            </a:lvl1pPr>
            <a:lvl2pPr marL="742950" indent="-285750" eaLnBrk="0" hangingPunct="0">
              <a:defRPr>
                <a:solidFill>
                  <a:schemeClr val="tx1"/>
                </a:solidFill>
                <a:latin typeface="Frutiger 55 Roman" pitchFamily="34" charset="0"/>
              </a:defRPr>
            </a:lvl2pPr>
            <a:lvl3pPr marL="1143000" indent="-228600" eaLnBrk="0" hangingPunct="0">
              <a:defRPr>
                <a:solidFill>
                  <a:schemeClr val="tx1"/>
                </a:solidFill>
                <a:latin typeface="Frutiger 55 Roman" pitchFamily="34" charset="0"/>
              </a:defRPr>
            </a:lvl3pPr>
            <a:lvl4pPr marL="1600200" indent="-228600" eaLnBrk="0" hangingPunct="0">
              <a:defRPr>
                <a:solidFill>
                  <a:schemeClr val="tx1"/>
                </a:solidFill>
                <a:latin typeface="Frutiger 55 Roman" pitchFamily="34" charset="0"/>
              </a:defRPr>
            </a:lvl4pPr>
            <a:lvl5pPr marL="2057400" indent="-228600" eaLnBrk="0" hangingPunct="0">
              <a:defRPr>
                <a:solidFill>
                  <a:schemeClr val="tx1"/>
                </a:solidFill>
                <a:latin typeface="Frutiger 55 Roman" pitchFamily="34" charset="0"/>
              </a:defRPr>
            </a:lvl5pPr>
            <a:lvl6pPr marL="2514600" indent="-228600" algn="ctr" eaLnBrk="0" fontAlgn="base" hangingPunct="0">
              <a:spcBef>
                <a:spcPct val="0"/>
              </a:spcBef>
              <a:spcAft>
                <a:spcPct val="0"/>
              </a:spcAft>
              <a:defRPr>
                <a:solidFill>
                  <a:schemeClr val="tx1"/>
                </a:solidFill>
                <a:latin typeface="Frutiger 55 Roman" pitchFamily="34" charset="0"/>
              </a:defRPr>
            </a:lvl6pPr>
            <a:lvl7pPr marL="2971800" indent="-228600" algn="ctr" eaLnBrk="0" fontAlgn="base" hangingPunct="0">
              <a:spcBef>
                <a:spcPct val="0"/>
              </a:spcBef>
              <a:spcAft>
                <a:spcPct val="0"/>
              </a:spcAft>
              <a:defRPr>
                <a:solidFill>
                  <a:schemeClr val="tx1"/>
                </a:solidFill>
                <a:latin typeface="Frutiger 55 Roman" pitchFamily="34" charset="0"/>
              </a:defRPr>
            </a:lvl7pPr>
            <a:lvl8pPr marL="3429000" indent="-228600" algn="ctr" eaLnBrk="0" fontAlgn="base" hangingPunct="0">
              <a:spcBef>
                <a:spcPct val="0"/>
              </a:spcBef>
              <a:spcAft>
                <a:spcPct val="0"/>
              </a:spcAft>
              <a:defRPr>
                <a:solidFill>
                  <a:schemeClr val="tx1"/>
                </a:solidFill>
                <a:latin typeface="Frutiger 55 Roman" pitchFamily="34" charset="0"/>
              </a:defRPr>
            </a:lvl8pPr>
            <a:lvl9pPr marL="3886200" indent="-228600" algn="ctr" eaLnBrk="0" fontAlgn="base" hangingPunct="0">
              <a:spcBef>
                <a:spcPct val="0"/>
              </a:spcBef>
              <a:spcAft>
                <a:spcPct val="0"/>
              </a:spcAft>
              <a:defRPr>
                <a:solidFill>
                  <a:schemeClr val="tx1"/>
                </a:solidFill>
                <a:latin typeface="Frutiger 55 Roman" pitchFamily="34" charset="0"/>
              </a:defRPr>
            </a:lvl9pPr>
          </a:lstStyle>
          <a:p>
            <a:pPr algn="l" eaLnBrk="1" hangingPunct="1">
              <a:defRPr/>
            </a:pPr>
            <a:r>
              <a:rPr lang="en-US" sz="1600" b="1" dirty="0" smtClean="0">
                <a:solidFill>
                  <a:srgbClr val="FFFFFF"/>
                </a:solidFill>
              </a:rPr>
              <a:t>Risk Engineering</a:t>
            </a:r>
          </a:p>
        </p:txBody>
      </p:sp>
      <p:sp>
        <p:nvSpPr>
          <p:cNvPr id="61442" name="Rectangle 2"/>
          <p:cNvSpPr>
            <a:spLocks noGrp="1" noChangeArrowheads="1"/>
          </p:cNvSpPr>
          <p:nvPr>
            <p:ph type="ctrTitle"/>
          </p:nvPr>
        </p:nvSpPr>
        <p:spPr>
          <a:xfrm>
            <a:off x="395289" y="1773238"/>
            <a:ext cx="7129463" cy="1295400"/>
          </a:xfrm>
          <a:ln/>
        </p:spPr>
        <p:txBody>
          <a:bodyPr/>
          <a:lstStyle>
            <a:lvl1pPr>
              <a:defRPr sz="3200"/>
            </a:lvl1pPr>
          </a:lstStyle>
          <a:p>
            <a:r>
              <a:rPr lang="en-US"/>
              <a:t>Click to edit Master title style</a:t>
            </a:r>
          </a:p>
        </p:txBody>
      </p:sp>
      <p:sp>
        <p:nvSpPr>
          <p:cNvPr id="61443" name="Rectangle 3"/>
          <p:cNvSpPr>
            <a:spLocks noGrp="1" noChangeArrowheads="1"/>
          </p:cNvSpPr>
          <p:nvPr>
            <p:ph type="subTitle" idx="1"/>
          </p:nvPr>
        </p:nvSpPr>
        <p:spPr>
          <a:xfrm>
            <a:off x="395288" y="3500438"/>
            <a:ext cx="5308600" cy="1295400"/>
          </a:xfrm>
          <a:ln/>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210743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2864" y="1430338"/>
            <a:ext cx="8536336" cy="4959662"/>
          </a:xfrm>
        </p:spPr>
        <p:txBody>
          <a:bodyPr/>
          <a:lstStyle>
            <a:lvl5pPr marL="1346200" indent="-271463">
              <a:buClr>
                <a:srgbClr val="000066"/>
              </a:buClr>
              <a:buSzPct val="100000"/>
              <a:buFont typeface="Frutiger 55 Roman" pitchFamily="34" charset="0"/>
              <a:buChar char="–"/>
              <a:defRPr/>
            </a:lvl5pPr>
            <a:lvl6pPr marL="1614488" indent="-285750">
              <a:spcBef>
                <a:spcPts val="0"/>
              </a:spcBef>
              <a:spcAft>
                <a:spcPts val="300"/>
              </a:spcAft>
              <a:buClr>
                <a:srgbClr val="000066"/>
              </a:buClr>
              <a:buSzPct val="100000"/>
              <a:buFont typeface="Frutiger 55 Roman" pitchFamily="34" charset="0"/>
              <a:buChar char="–"/>
              <a:defRPr/>
            </a:lvl6pPr>
            <a:lvl7pPr marL="1881188" indent="-285750">
              <a:spcBef>
                <a:spcPts val="0"/>
              </a:spcBef>
              <a:spcAft>
                <a:spcPts val="300"/>
              </a:spcAft>
              <a:buClr>
                <a:srgbClr val="000066"/>
              </a:buClr>
              <a:buSzPct val="100000"/>
              <a:buFont typeface="Frutiger 55 Roman" pitchFamily="34" charset="0"/>
              <a:buChar char="–"/>
              <a:defRPr/>
            </a:lvl7pPr>
            <a:lvl8pPr marL="2160588" indent="-285750">
              <a:spcBef>
                <a:spcPts val="0"/>
              </a:spcBef>
              <a:spcAft>
                <a:spcPts val="300"/>
              </a:spcAft>
              <a:buClr>
                <a:srgbClr val="000066"/>
              </a:buClr>
              <a:buSzPct val="100000"/>
              <a:buFont typeface="Frutiger 55 Roman" pitchFamily="34" charset="0"/>
              <a:buChar char="–"/>
              <a:defRPr/>
            </a:lvl8pPr>
            <a:lvl9pPr marL="2427288" indent="-285750">
              <a:spcBef>
                <a:spcPts val="0"/>
              </a:spcBef>
              <a:spcAft>
                <a:spcPts val="300"/>
              </a:spcAft>
              <a:buClr>
                <a:srgbClr val="000066"/>
              </a:buClr>
              <a:buSzPct val="100000"/>
              <a:buFont typeface="Frutiger 55 Roman"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Subtitle 2"/>
          <p:cNvSpPr>
            <a:spLocks noGrp="1"/>
          </p:cNvSpPr>
          <p:nvPr>
            <p:ph type="subTitle" idx="13"/>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4" name="Date Placeholder 3"/>
          <p:cNvSpPr>
            <a:spLocks noGrp="1"/>
          </p:cNvSpPr>
          <p:nvPr>
            <p:ph type="dt" sz="half" idx="14"/>
          </p:nvPr>
        </p:nvSpPr>
        <p:spPr/>
        <p:txBody>
          <a:bodyPr vert="horz" lIns="0" tIns="0" rIns="0" bIns="0" rtlCol="0" anchor="t"/>
          <a:lstStyle>
            <a:lvl1pPr>
              <a:defRPr lang="en-US" smtClean="0"/>
            </a:lvl1pPr>
          </a:lstStyle>
          <a:p>
            <a:fld id="{02F15703-16CE-46AE-90AE-39EED05C369A}" type="datetimeFigureOut">
              <a:rPr lang="en-US" smtClean="0"/>
              <a:pPr/>
              <a:t>11/15/2017</a:t>
            </a:fld>
            <a:endParaRPr lang="en-US" dirty="0"/>
          </a:p>
        </p:txBody>
      </p:sp>
      <p:sp>
        <p:nvSpPr>
          <p:cNvPr id="5" name="Footer Placeholder 4"/>
          <p:cNvSpPr>
            <a:spLocks noGrp="1"/>
          </p:cNvSpPr>
          <p:nvPr>
            <p:ph type="ftr" sz="quarter" idx="15"/>
          </p:nvPr>
        </p:nvSpPr>
        <p:spPr/>
        <p:txBody>
          <a:bodyPr vert="horz" lIns="0" tIns="0" rIns="0" bIns="0" rtlCol="0" anchor="ctr"/>
          <a:lstStyle>
            <a:lvl1pPr>
              <a:defRPr lang="en-US"/>
            </a:lvl1pPr>
          </a:lstStyle>
          <a:p>
            <a:endParaRPr lang="en-US" dirty="0"/>
          </a:p>
        </p:txBody>
      </p:sp>
      <p:sp>
        <p:nvSpPr>
          <p:cNvPr id="6" name="Slide Number Placeholder 5"/>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D9F5755D-3EDC-4499-A11C-D5018D6FFF89}"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umbere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64" y="1430339"/>
            <a:ext cx="8536336" cy="4965700"/>
          </a:xfrm>
        </p:spPr>
        <p:txBody>
          <a:bodyPr/>
          <a:lstStyle>
            <a:lvl1pPr marL="365125" indent="-365125">
              <a:buSzPct val="100000"/>
              <a:buFont typeface="+mj-lt"/>
              <a:buAutoNum type="arabicPeriod"/>
              <a:defRPr/>
            </a:lvl1pPr>
            <a:lvl2pPr marL="631825" indent="-266700">
              <a:defRPr/>
            </a:lvl2pPr>
            <a:lvl3pPr marL="898525" indent="-266700">
              <a:defRPr/>
            </a:lvl3pPr>
            <a:lvl4pPr marL="1163638" indent="-265113">
              <a:defRPr/>
            </a:lvl4pPr>
            <a:lvl5pPr marL="1430338" indent="-266700">
              <a:buClr>
                <a:srgbClr val="000066"/>
              </a:buClr>
              <a:buSzPct val="100000"/>
              <a:buFont typeface="Frutiger 55 Roman" pitchFamily="34" charset="0"/>
              <a:buChar char="–"/>
              <a:defRPr/>
            </a:lvl5pPr>
            <a:lvl6pPr marL="1614488" indent="-285750">
              <a:spcBef>
                <a:spcPts val="0"/>
              </a:spcBef>
              <a:spcAft>
                <a:spcPts val="300"/>
              </a:spcAft>
              <a:buClr>
                <a:srgbClr val="000066"/>
              </a:buClr>
              <a:buSzPct val="100000"/>
              <a:buFont typeface="Frutiger 55 Roman" pitchFamily="34" charset="0"/>
              <a:buChar char="–"/>
              <a:defRPr/>
            </a:lvl6pPr>
            <a:lvl7pPr marL="1881188" indent="-285750">
              <a:spcBef>
                <a:spcPts val="0"/>
              </a:spcBef>
              <a:spcAft>
                <a:spcPts val="300"/>
              </a:spcAft>
              <a:buClr>
                <a:srgbClr val="000066"/>
              </a:buClr>
              <a:buSzPct val="100000"/>
              <a:buFont typeface="Frutiger 55 Roman" pitchFamily="34" charset="0"/>
              <a:buChar char="–"/>
              <a:defRPr/>
            </a:lvl7pPr>
            <a:lvl8pPr marL="2160588" indent="-285750">
              <a:spcBef>
                <a:spcPts val="0"/>
              </a:spcBef>
              <a:spcAft>
                <a:spcPts val="300"/>
              </a:spcAft>
              <a:buClr>
                <a:srgbClr val="000066"/>
              </a:buClr>
              <a:buSzPct val="100000"/>
              <a:buFont typeface="Frutiger 55 Roman" pitchFamily="34" charset="0"/>
              <a:buChar char="–"/>
              <a:defRPr/>
            </a:lvl8pPr>
            <a:lvl9pPr marL="2427288" indent="-285750">
              <a:spcBef>
                <a:spcPts val="0"/>
              </a:spcBef>
              <a:spcAft>
                <a:spcPts val="300"/>
              </a:spcAft>
              <a:buClr>
                <a:srgbClr val="000066"/>
              </a:buClr>
              <a:buSzPct val="100000"/>
              <a:buFont typeface="Frutiger 55 Roman"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Subtitle 2"/>
          <p:cNvSpPr>
            <a:spLocks noGrp="1"/>
          </p:cNvSpPr>
          <p:nvPr>
            <p:ph type="subTitle" idx="13"/>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4"/>
          </p:nvPr>
        </p:nvSpPr>
        <p:spPr/>
        <p:txBody>
          <a:bodyPr vert="horz" lIns="0" tIns="0" rIns="0" bIns="0" rtlCol="0" anchor="t"/>
          <a:lstStyle>
            <a:lvl1pPr>
              <a:defRPr lang="en-US" smtClean="0"/>
            </a:lvl1pPr>
          </a:lstStyle>
          <a:p>
            <a:fld id="{566C3E5F-2228-4F36-BFED-F17564198137}" type="datetimeFigureOut">
              <a:rPr lang="en-US" smtClean="0"/>
              <a:pPr/>
              <a:t>11/15/2017</a:t>
            </a:fld>
            <a:endParaRPr lang="en-US" dirty="0"/>
          </a:p>
        </p:txBody>
      </p:sp>
      <p:sp>
        <p:nvSpPr>
          <p:cNvPr id="5" name="Footer Placeholder 4"/>
          <p:cNvSpPr>
            <a:spLocks noGrp="1"/>
          </p:cNvSpPr>
          <p:nvPr>
            <p:ph type="ftr" sz="quarter" idx="15"/>
          </p:nvPr>
        </p:nvSpPr>
        <p:spPr/>
        <p:txBody>
          <a:bodyPr vert="horz" lIns="0" tIns="0" rIns="0" bIns="0" rtlCol="0" anchor="ctr"/>
          <a:lstStyle>
            <a:lvl1pPr>
              <a:defRPr lang="en-US"/>
            </a:lvl1pPr>
          </a:lstStyle>
          <a:p>
            <a:endParaRPr lang="en-US" dirty="0"/>
          </a:p>
        </p:txBody>
      </p:sp>
      <p:sp>
        <p:nvSpPr>
          <p:cNvPr id="6" name="Slide Number Placeholder 5"/>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254E71B0-AAA1-4289-87DB-4C9D498E9189}" type="slidenum">
              <a:rPr lang="en-US" smtClean="0"/>
              <a:pPr/>
              <a:t>‹#›</a:t>
            </a:fld>
            <a:endParaRPr lang="en-US" dirty="0"/>
          </a:p>
        </p:txBody>
      </p:sp>
    </p:spTree>
    <p:extLst>
      <p:ext uri="{BB962C8B-B14F-4D97-AF65-F5344CB8AC3E}">
        <p14:creationId xmlns:p14="http://schemas.microsoft.com/office/powerpoint/2010/main" val="721335838"/>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4237568"/>
            <a:ext cx="8534400" cy="1362075"/>
          </a:xfrm>
        </p:spPr>
        <p:txBody>
          <a:bodyPr/>
          <a:lstStyle>
            <a:lvl1pPr algn="l">
              <a:defRPr sz="2800" b="1" cap="all" baseline="0"/>
            </a:lvl1pPr>
          </a:lstStyle>
          <a:p>
            <a:r>
              <a:rPr lang="en-US" dirty="0" smtClean="0"/>
              <a:t>[title for section header]</a:t>
            </a:r>
            <a:endParaRPr lang="en-US" dirty="0"/>
          </a:p>
        </p:txBody>
      </p:sp>
      <p:sp>
        <p:nvSpPr>
          <p:cNvPr id="3" name="Text Placeholder 2"/>
          <p:cNvSpPr>
            <a:spLocks noGrp="1"/>
          </p:cNvSpPr>
          <p:nvPr>
            <p:ph type="body" idx="1"/>
          </p:nvPr>
        </p:nvSpPr>
        <p:spPr>
          <a:xfrm>
            <a:off x="304800" y="2616726"/>
            <a:ext cx="8534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vert="horz" lIns="0" tIns="0" rIns="0" bIns="0" rtlCol="0" anchor="t"/>
          <a:lstStyle>
            <a:lvl1pPr>
              <a:defRPr lang="en-US" smtClean="0"/>
            </a:lvl1pPr>
          </a:lstStyle>
          <a:p>
            <a:fld id="{5D6F4A32-A7B0-4CF5-8BE0-0B13C0566530}" type="datetimeFigureOut">
              <a:rPr lang="en-US" smtClean="0"/>
              <a:pPr/>
              <a:t>11/15/2017</a:t>
            </a:fld>
            <a:endParaRPr lang="en-US" dirty="0"/>
          </a:p>
        </p:txBody>
      </p:sp>
      <p:sp>
        <p:nvSpPr>
          <p:cNvPr id="5" name="Footer Placeholder 4"/>
          <p:cNvSpPr>
            <a:spLocks noGrp="1"/>
          </p:cNvSpPr>
          <p:nvPr>
            <p:ph type="ftr" sz="quarter" idx="11"/>
          </p:nvPr>
        </p:nvSpPr>
        <p:spPr/>
        <p:txBody>
          <a:bodyPr vert="horz" lIns="0" tIns="0" rIns="0" bIns="0" rtlCol="0" anchor="ctr"/>
          <a:lstStyle>
            <a:lvl1pPr>
              <a:defRPr lang="en-US"/>
            </a:lvl1pPr>
          </a:lstStyle>
          <a:p>
            <a:endParaRPr lang="en-US" dirty="0"/>
          </a:p>
        </p:txBody>
      </p:sp>
      <p:sp>
        <p:nvSpPr>
          <p:cNvPr id="6" name="Slide Number Placeholder 5"/>
          <p:cNvSpPr>
            <a:spLocks noGrp="1"/>
          </p:cNvSpPr>
          <p:nvPr>
            <p:ph type="sldNum" sz="quarter" idx="12"/>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6BC78FC1-6D7F-42BD-9FFB-5DF10AD93539}"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1" y="1441447"/>
            <a:ext cx="4151315" cy="4954591"/>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marL="16144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6pPr>
            <a:lvl7pPr marL="18811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7pPr>
            <a:lvl8pPr marL="21605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8pPr>
            <a:lvl9pPr marL="24272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marL="1614488" marR="0" lvl="5"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Sixth level</a:t>
            </a:r>
          </a:p>
          <a:p>
            <a:pPr marL="1881188" marR="0" lvl="6"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Seventh level</a:t>
            </a:r>
          </a:p>
          <a:p>
            <a:pPr marL="2160588" marR="0" lvl="7"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Eighth level</a:t>
            </a:r>
          </a:p>
          <a:p>
            <a:pPr marL="2427288" marR="0" lvl="8"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Ninth level</a:t>
            </a:r>
            <a:endParaRPr lang="en-US" dirty="0"/>
          </a:p>
        </p:txBody>
      </p:sp>
      <p:sp>
        <p:nvSpPr>
          <p:cNvPr id="4" name="Content Placeholder 3"/>
          <p:cNvSpPr>
            <a:spLocks noGrp="1"/>
          </p:cNvSpPr>
          <p:nvPr>
            <p:ph sz="half" idx="2" hasCustomPrompt="1"/>
          </p:nvPr>
        </p:nvSpPr>
        <p:spPr>
          <a:xfrm>
            <a:off x="4669409" y="1441447"/>
            <a:ext cx="4152528" cy="4954591"/>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marL="16144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6pPr>
            <a:lvl7pPr marL="18811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7pPr>
            <a:lvl8pPr marL="21605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8pPr>
            <a:lvl9pPr marL="24272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marL="1614488" marR="0" lvl="5"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Sixth level</a:t>
            </a:r>
          </a:p>
          <a:p>
            <a:pPr marL="1881188" marR="0" lvl="6"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Seventh level</a:t>
            </a:r>
          </a:p>
          <a:p>
            <a:pPr marL="2160588" marR="0" lvl="7"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Eighth level</a:t>
            </a:r>
          </a:p>
          <a:p>
            <a:pPr marL="2427288" marR="0" lvl="8"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Ninth level</a:t>
            </a:r>
            <a:endParaRPr lang="en-US" dirty="0" smtClean="0"/>
          </a:p>
        </p:txBody>
      </p:sp>
      <p:sp>
        <p:nvSpPr>
          <p:cNvPr id="8" name="Title 7"/>
          <p:cNvSpPr>
            <a:spLocks noGrp="1"/>
          </p:cNvSpPr>
          <p:nvPr>
            <p:ph type="title"/>
          </p:nvPr>
        </p:nvSpPr>
        <p:spPr/>
        <p:txBody>
          <a:bodyPr/>
          <a:lstStyle/>
          <a:p>
            <a:r>
              <a:rPr lang="en-US" dirty="0" smtClean="0"/>
              <a:t>Click to edit Master title style</a:t>
            </a:r>
            <a:endParaRPr lang="en-US" dirty="0"/>
          </a:p>
        </p:txBody>
      </p:sp>
      <p:sp>
        <p:nvSpPr>
          <p:cNvPr id="10" name="Subtitle 2"/>
          <p:cNvSpPr>
            <a:spLocks noGrp="1"/>
          </p:cNvSpPr>
          <p:nvPr>
            <p:ph type="subTitle" idx="13"/>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4"/>
          <p:cNvSpPr>
            <a:spLocks noGrp="1"/>
          </p:cNvSpPr>
          <p:nvPr>
            <p:ph type="dt" sz="half" idx="14"/>
          </p:nvPr>
        </p:nvSpPr>
        <p:spPr/>
        <p:txBody>
          <a:bodyPr vert="horz" lIns="0" tIns="0" rIns="0" bIns="0" rtlCol="0" anchor="t"/>
          <a:lstStyle>
            <a:lvl1pPr>
              <a:defRPr lang="en-US" smtClean="0"/>
            </a:lvl1pPr>
          </a:lstStyle>
          <a:p>
            <a:fld id="{518DC3C0-7BCD-4F28-9EC1-FD2363E608B1}" type="datetimeFigureOut">
              <a:rPr lang="en-US" smtClean="0"/>
              <a:pPr/>
              <a:t>11/15/2017</a:t>
            </a:fld>
            <a:endParaRPr lang="en-US" dirty="0"/>
          </a:p>
        </p:txBody>
      </p:sp>
      <p:sp>
        <p:nvSpPr>
          <p:cNvPr id="6" name="Footer Placeholder 5"/>
          <p:cNvSpPr>
            <a:spLocks noGrp="1"/>
          </p:cNvSpPr>
          <p:nvPr>
            <p:ph type="ftr" sz="quarter" idx="15"/>
          </p:nvPr>
        </p:nvSpPr>
        <p:spPr/>
        <p:txBody>
          <a:bodyPr vert="horz" lIns="0" tIns="0" rIns="0" bIns="0" rtlCol="0" anchor="ctr"/>
          <a:lstStyle>
            <a:lvl1pPr>
              <a:defRPr lang="en-US"/>
            </a:lvl1pPr>
          </a:lstStyle>
          <a:p>
            <a:endParaRPr lang="en-US" dirty="0"/>
          </a:p>
        </p:txBody>
      </p:sp>
      <p:sp>
        <p:nvSpPr>
          <p:cNvPr id="7" name="Slide Number Placeholder 6"/>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EAC25812-4E53-494E-AA6B-2242F0D165A7}"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430338"/>
            <a:ext cx="41571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hasCustomPrompt="1"/>
          </p:nvPr>
        </p:nvSpPr>
        <p:spPr>
          <a:xfrm>
            <a:off x="304799" y="2174875"/>
            <a:ext cx="4157133" cy="4206875"/>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marL="16144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6pPr>
            <a:lvl7pPr marL="18811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600"/>
            </a:lvl7pPr>
            <a:lvl8pPr marL="21605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600"/>
            </a:lvl8pPr>
            <a:lvl9pPr marL="24272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marL="1614488" marR="0" lvl="5"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Sixth level</a:t>
            </a:r>
          </a:p>
          <a:p>
            <a:pPr marL="1881188" marR="0" lvl="6"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Seventh level</a:t>
            </a:r>
          </a:p>
          <a:p>
            <a:pPr marL="2160588" marR="0" lvl="7"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Eighth level</a:t>
            </a:r>
          </a:p>
          <a:p>
            <a:pPr marL="2427288" marR="0" lvl="8"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Ninth level</a:t>
            </a:r>
            <a:endParaRPr lang="en-US" dirty="0" smtClean="0"/>
          </a:p>
        </p:txBody>
      </p:sp>
      <p:sp>
        <p:nvSpPr>
          <p:cNvPr id="5" name="Text Placeholder 4"/>
          <p:cNvSpPr>
            <a:spLocks noGrp="1"/>
          </p:cNvSpPr>
          <p:nvPr>
            <p:ph type="body" sz="quarter" idx="3"/>
          </p:nvPr>
        </p:nvSpPr>
        <p:spPr>
          <a:xfrm>
            <a:off x="4682067" y="1430338"/>
            <a:ext cx="41571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hasCustomPrompt="1"/>
          </p:nvPr>
        </p:nvSpPr>
        <p:spPr>
          <a:xfrm>
            <a:off x="4682067" y="2166408"/>
            <a:ext cx="4157133" cy="4206875"/>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vl6pPr marL="16144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800"/>
            </a:lvl6pPr>
            <a:lvl7pPr marL="18811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600"/>
            </a:lvl7pPr>
            <a:lvl8pPr marL="21605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600"/>
            </a:lvl8pPr>
            <a:lvl9pPr marL="2427288" marR="0"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marL="1614488" marR="0" lvl="5"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Sixth level</a:t>
            </a:r>
          </a:p>
          <a:p>
            <a:pPr marL="1881188" marR="0" lvl="6"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800" b="0" i="0" u="none" strike="noStrike" kern="0" cap="none" spc="0" normalizeH="0" baseline="0" noProof="0" dirty="0" smtClean="0">
                <a:ln>
                  <a:noFill/>
                </a:ln>
                <a:solidFill>
                  <a:srgbClr val="000066"/>
                </a:solidFill>
                <a:effectLst/>
                <a:uLnTx/>
                <a:uFillTx/>
                <a:latin typeface="+mj-lt"/>
              </a:rPr>
              <a:t>Seventh level</a:t>
            </a:r>
          </a:p>
          <a:p>
            <a:pPr marL="2160588" marR="0" lvl="7"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Eighth level</a:t>
            </a:r>
          </a:p>
          <a:p>
            <a:pPr marL="2427288" marR="0" lvl="8" indent="-285750" algn="l" defTabSz="914400" rtl="0" eaLnBrk="1" fontAlgn="base" latinLnBrk="0" hangingPunct="1">
              <a:lnSpc>
                <a:spcPct val="100000"/>
              </a:lnSpc>
              <a:spcBef>
                <a:spcPts val="0"/>
              </a:spcBef>
              <a:spcAft>
                <a:spcPts val="300"/>
              </a:spcAft>
              <a:buClr>
                <a:srgbClr val="000066"/>
              </a:buClr>
              <a:buSzPct val="100000"/>
              <a:buFont typeface="Frutiger 55 Roman" pitchFamily="34" charset="0"/>
              <a:buChar char="–"/>
              <a:tabLst/>
              <a:defRPr/>
            </a:pPr>
            <a:r>
              <a:rPr kumimoji="0" lang="en-US" sz="1600" b="0" i="0" u="none" strike="noStrike" kern="0" cap="none" spc="0" normalizeH="0" baseline="0" noProof="0" dirty="0" smtClean="0">
                <a:ln>
                  <a:noFill/>
                </a:ln>
                <a:solidFill>
                  <a:srgbClr val="000066"/>
                </a:solidFill>
                <a:effectLst/>
                <a:uLnTx/>
                <a:uFillTx/>
                <a:latin typeface="+mj-lt"/>
              </a:rPr>
              <a:t>Ninth level</a:t>
            </a:r>
            <a:endParaRPr lang="en-US" dirty="0" smtClean="0"/>
          </a:p>
        </p:txBody>
      </p:sp>
      <p:sp>
        <p:nvSpPr>
          <p:cNvPr id="9" name="Title 8"/>
          <p:cNvSpPr>
            <a:spLocks noGrp="1"/>
          </p:cNvSpPr>
          <p:nvPr>
            <p:ph type="title"/>
          </p:nvPr>
        </p:nvSpPr>
        <p:spPr/>
        <p:txBody>
          <a:bodyPr/>
          <a:lstStyle/>
          <a:p>
            <a:r>
              <a:rPr lang="en-US" dirty="0" smtClean="0"/>
              <a:t>Click to edit Master title style</a:t>
            </a:r>
            <a:endParaRPr lang="en-US" dirty="0"/>
          </a:p>
        </p:txBody>
      </p:sp>
      <p:sp>
        <p:nvSpPr>
          <p:cNvPr id="13" name="Subtitle 2"/>
          <p:cNvSpPr>
            <a:spLocks noGrp="1"/>
          </p:cNvSpPr>
          <p:nvPr>
            <p:ph type="subTitle" idx="13"/>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Date Placeholder 1"/>
          <p:cNvSpPr>
            <a:spLocks noGrp="1"/>
          </p:cNvSpPr>
          <p:nvPr>
            <p:ph type="dt" sz="half" idx="14"/>
          </p:nvPr>
        </p:nvSpPr>
        <p:spPr/>
        <p:txBody>
          <a:bodyPr vert="horz" lIns="0" tIns="0" rIns="0" bIns="0" rtlCol="0" anchor="t"/>
          <a:lstStyle>
            <a:lvl1pPr>
              <a:defRPr lang="en-US" smtClean="0"/>
            </a:lvl1pPr>
          </a:lstStyle>
          <a:p>
            <a:fld id="{8598985E-B293-496D-A556-8147D8452B62}" type="datetimeFigureOut">
              <a:rPr lang="en-US" smtClean="0"/>
              <a:pPr/>
              <a:t>11/15/2017</a:t>
            </a:fld>
            <a:endParaRPr lang="en-US" dirty="0"/>
          </a:p>
        </p:txBody>
      </p:sp>
      <p:sp>
        <p:nvSpPr>
          <p:cNvPr id="7" name="Footer Placeholder 6"/>
          <p:cNvSpPr>
            <a:spLocks noGrp="1"/>
          </p:cNvSpPr>
          <p:nvPr>
            <p:ph type="ftr" sz="quarter" idx="15"/>
          </p:nvPr>
        </p:nvSpPr>
        <p:spPr/>
        <p:txBody>
          <a:bodyPr vert="horz" lIns="0" tIns="0" rIns="0" bIns="0" rtlCol="0" anchor="ctr"/>
          <a:lstStyle>
            <a:lvl1pPr>
              <a:defRPr lang="en-US"/>
            </a:lvl1pPr>
          </a:lstStyle>
          <a:p>
            <a:endParaRPr lang="en-US" dirty="0"/>
          </a:p>
        </p:txBody>
      </p:sp>
      <p:sp>
        <p:nvSpPr>
          <p:cNvPr id="8" name="Slide Number Placeholder 7"/>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40B9D4D6-135A-4441-A92E-0B6AF3A4975E}"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8" name="Subtitle 2"/>
          <p:cNvSpPr>
            <a:spLocks noGrp="1"/>
          </p:cNvSpPr>
          <p:nvPr>
            <p:ph type="subTitle" idx="13"/>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Date Placeholder 2"/>
          <p:cNvSpPr>
            <a:spLocks noGrp="1"/>
          </p:cNvSpPr>
          <p:nvPr>
            <p:ph type="dt" sz="half" idx="14"/>
          </p:nvPr>
        </p:nvSpPr>
        <p:spPr/>
        <p:txBody>
          <a:bodyPr vert="horz" lIns="0" tIns="0" rIns="0" bIns="0" rtlCol="0" anchor="t"/>
          <a:lstStyle>
            <a:lvl1pPr>
              <a:defRPr lang="en-US" smtClean="0"/>
            </a:lvl1pPr>
          </a:lstStyle>
          <a:p>
            <a:fld id="{42A2588E-88F9-49A8-A1B2-94292E9B2FE0}" type="datetimeFigureOut">
              <a:rPr lang="en-US" smtClean="0"/>
              <a:pPr/>
              <a:t>11/15/2017</a:t>
            </a:fld>
            <a:endParaRPr lang="en-US" dirty="0"/>
          </a:p>
        </p:txBody>
      </p:sp>
      <p:sp>
        <p:nvSpPr>
          <p:cNvPr id="4" name="Footer Placeholder 3"/>
          <p:cNvSpPr>
            <a:spLocks noGrp="1"/>
          </p:cNvSpPr>
          <p:nvPr>
            <p:ph type="ftr" sz="quarter" idx="15"/>
          </p:nvPr>
        </p:nvSpPr>
        <p:spPr/>
        <p:txBody>
          <a:bodyPr vert="horz" lIns="0" tIns="0" rIns="0" bIns="0" rtlCol="0" anchor="ctr"/>
          <a:lstStyle>
            <a:lvl1pPr>
              <a:defRPr lang="en-US"/>
            </a:lvl1pPr>
          </a:lstStyle>
          <a:p>
            <a:endParaRPr lang="en-US" dirty="0"/>
          </a:p>
        </p:txBody>
      </p:sp>
      <p:sp>
        <p:nvSpPr>
          <p:cNvPr id="5" name="Slide Number Placeholder 4"/>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DB77D4A1-A89D-4CB3-958C-F98D11A54226}"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11330" y="1430338"/>
            <a:ext cx="8527871" cy="49514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
        <p:nvSpPr>
          <p:cNvPr id="9" name="Subtitle 2"/>
          <p:cNvSpPr>
            <a:spLocks noGrp="1"/>
          </p:cNvSpPr>
          <p:nvPr>
            <p:ph type="subTitle" idx="13"/>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Date Placeholder 1"/>
          <p:cNvSpPr>
            <a:spLocks noGrp="1"/>
          </p:cNvSpPr>
          <p:nvPr>
            <p:ph type="dt" sz="half" idx="14"/>
          </p:nvPr>
        </p:nvSpPr>
        <p:spPr/>
        <p:txBody>
          <a:bodyPr vert="horz" lIns="0" tIns="0" rIns="0" bIns="0" rtlCol="0" anchor="t"/>
          <a:lstStyle>
            <a:lvl1pPr>
              <a:defRPr lang="en-US" smtClean="0"/>
            </a:lvl1pPr>
          </a:lstStyle>
          <a:p>
            <a:fld id="{CC881FC6-E4F5-4978-A2A3-DC75FDB0FADC}" type="datetimeFigureOut">
              <a:rPr lang="en-US" smtClean="0"/>
              <a:pPr/>
              <a:t>11/15/2017</a:t>
            </a:fld>
            <a:endParaRPr lang="en-US" dirty="0"/>
          </a:p>
        </p:txBody>
      </p:sp>
      <p:sp>
        <p:nvSpPr>
          <p:cNvPr id="4" name="Footer Placeholder 3"/>
          <p:cNvSpPr>
            <a:spLocks noGrp="1"/>
          </p:cNvSpPr>
          <p:nvPr>
            <p:ph type="ftr" sz="quarter" idx="15"/>
          </p:nvPr>
        </p:nvSpPr>
        <p:spPr/>
        <p:txBody>
          <a:bodyPr vert="horz" lIns="0" tIns="0" rIns="0" bIns="0" rtlCol="0" anchor="ctr"/>
          <a:lstStyle>
            <a:lvl1pPr>
              <a:defRPr lang="en-US"/>
            </a:lvl1pPr>
          </a:lstStyle>
          <a:p>
            <a:endParaRPr lang="en-US" dirty="0"/>
          </a:p>
        </p:txBody>
      </p:sp>
      <p:sp>
        <p:nvSpPr>
          <p:cNvPr id="5" name="Slide Number Placeholder 4"/>
          <p:cNvSpPr>
            <a:spLocks noGrp="1"/>
          </p:cNvSpPr>
          <p:nvPr>
            <p:ph type="sldNum" sz="quarter" idx="16"/>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69E30CA6-A6A0-4F96-A1EA-508A124D81C2}"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urich Char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304800" y="1430338"/>
            <a:ext cx="8534400" cy="4961995"/>
          </a:xfrm>
        </p:spPr>
        <p:txBody>
          <a:bodyPr/>
          <a:lstStyle>
            <a:lvl1pPr>
              <a:buFontTx/>
              <a:buNone/>
              <a:defRPr/>
            </a:lvl1pPr>
          </a:lstStyle>
          <a:p>
            <a:r>
              <a:rPr lang="en-US" dirty="0" smtClean="0"/>
              <a:t>Click icon to add chart</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11" name="Subtitle 2"/>
          <p:cNvSpPr>
            <a:spLocks noGrp="1"/>
          </p:cNvSpPr>
          <p:nvPr>
            <p:ph type="subTitle" idx="18"/>
          </p:nvPr>
        </p:nvSpPr>
        <p:spPr>
          <a:xfrm>
            <a:off x="302402" y="689656"/>
            <a:ext cx="7657201" cy="396000"/>
          </a:xfrm>
        </p:spPr>
        <p:txBody>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Date Placeholder 1"/>
          <p:cNvSpPr>
            <a:spLocks noGrp="1"/>
          </p:cNvSpPr>
          <p:nvPr>
            <p:ph type="dt" sz="half" idx="19"/>
          </p:nvPr>
        </p:nvSpPr>
        <p:spPr/>
        <p:txBody>
          <a:bodyPr vert="horz" lIns="0" tIns="0" rIns="0" bIns="0" rtlCol="0" anchor="t"/>
          <a:lstStyle>
            <a:lvl1pPr>
              <a:defRPr lang="en-US" smtClean="0"/>
            </a:lvl1pPr>
          </a:lstStyle>
          <a:p>
            <a:fld id="{D1A0C79B-71F1-434B-A05D-22BC30210458}" type="datetimeFigureOut">
              <a:rPr lang="en-US" smtClean="0"/>
              <a:pPr/>
              <a:t>11/15/2017</a:t>
            </a:fld>
            <a:endParaRPr lang="en-US" dirty="0"/>
          </a:p>
        </p:txBody>
      </p:sp>
      <p:sp>
        <p:nvSpPr>
          <p:cNvPr id="6" name="Footer Placeholder 5"/>
          <p:cNvSpPr>
            <a:spLocks noGrp="1"/>
          </p:cNvSpPr>
          <p:nvPr>
            <p:ph type="ftr" sz="quarter" idx="20"/>
          </p:nvPr>
        </p:nvSpPr>
        <p:spPr/>
        <p:txBody>
          <a:bodyPr vert="horz" lIns="0" tIns="0" rIns="0" bIns="0" rtlCol="0" anchor="ctr"/>
          <a:lstStyle>
            <a:lvl1pPr>
              <a:defRPr lang="en-US"/>
            </a:lvl1pPr>
          </a:lstStyle>
          <a:p>
            <a:endParaRPr lang="en-US" dirty="0"/>
          </a:p>
        </p:txBody>
      </p:sp>
      <p:sp>
        <p:nvSpPr>
          <p:cNvPr id="9" name="Slide Number Placeholder 8"/>
          <p:cNvSpPr>
            <a:spLocks noGrp="1"/>
          </p:cNvSpPr>
          <p:nvPr>
            <p:ph type="sldNum" sz="quarter" idx="21"/>
          </p:nvPr>
        </p:nvSpPr>
        <p:spPr>
          <a:noFill/>
          <a:ln w="9525" algn="ctr">
            <a:noFill/>
            <a:miter lim="800000"/>
            <a:headEnd/>
            <a:tailEnd/>
          </a:ln>
          <a:effectLst/>
        </p:spPr>
        <p:txBody>
          <a:bodyPr vert="horz" wrap="square" lIns="0" tIns="0" rIns="0" bIns="0" numCol="1" anchor="b" anchorCtr="0" compatLnSpc="1">
            <a:prstTxWarp prst="textNoShape">
              <a:avLst/>
            </a:prstTxWarp>
          </a:bodyPr>
          <a:lstStyle>
            <a:lvl1pPr>
              <a:defRPr lang="en-US" smtClean="0"/>
            </a:lvl1pPr>
          </a:lstStyle>
          <a:p>
            <a:fld id="{C6FD0385-B191-420B-A1AB-14C7EEBE2DA9}" type="slidenum">
              <a:rPr lang="en-US" smtClean="0"/>
              <a:pPr/>
              <a:t>‹#›</a:t>
            </a:fld>
            <a:endParaRPr lang="en-US" dirty="0"/>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
    <p:bg>
      <p:bgRef idx="1001">
        <a:schemeClr val="bg1"/>
      </p:bgRef>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302401" y="312739"/>
            <a:ext cx="7657201" cy="35902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60419" name="Rectangle 3"/>
          <p:cNvSpPr>
            <a:spLocks noGrp="1" noChangeArrowheads="1"/>
          </p:cNvSpPr>
          <p:nvPr>
            <p:ph type="body" idx="1"/>
          </p:nvPr>
        </p:nvSpPr>
        <p:spPr bwMode="auto">
          <a:xfrm>
            <a:off x="304800" y="1430338"/>
            <a:ext cx="8536336" cy="4959662"/>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Z_EN_BLU"/>
          <p:cNvPicPr>
            <a:picLocks/>
          </p:cNvPicPr>
          <p:nvPr userDrawn="1">
            <p:custDataLst>
              <p:tags r:id="rId16"/>
            </p:custDataLst>
          </p:nvPr>
        </p:nvPicPr>
        <p:blipFill>
          <a:blip r:embed="rId17" cstate="print">
            <a:extLst>
              <a:ext uri="{28A0092B-C50C-407E-A947-70E740481C1C}">
                <a14:useLocalDpi xmlns:a14="http://schemas.microsoft.com/office/drawing/2010/main" val="0"/>
              </a:ext>
            </a:extLst>
          </a:blip>
          <a:stretch>
            <a:fillRect/>
          </a:stretch>
        </p:blipFill>
        <p:spPr>
          <a:xfrm>
            <a:off x="8110800" y="306000"/>
            <a:ext cx="709200" cy="457548"/>
          </a:xfrm>
          <a:prstGeom prst="rect">
            <a:avLst/>
          </a:prstGeom>
        </p:spPr>
      </p:pic>
      <p:sp>
        <p:nvSpPr>
          <p:cNvPr id="60424" name="Rectangle 8"/>
          <p:cNvSpPr>
            <a:spLocks noGrp="1" noChangeArrowheads="1"/>
          </p:cNvSpPr>
          <p:nvPr>
            <p:ph type="sldNum" sz="quarter" idx="4"/>
          </p:nvPr>
        </p:nvSpPr>
        <p:spPr bwMode="auto">
          <a:xfrm>
            <a:off x="8460000" y="6565901"/>
            <a:ext cx="360000" cy="149225"/>
          </a:xfrm>
          <a:prstGeom prst="rect">
            <a:avLst/>
          </a:prstGeom>
          <a:noFill/>
          <a:ln w="9525" algn="ctr">
            <a:noFill/>
            <a:miter lim="800000"/>
            <a:headEnd/>
            <a:tailEnd/>
          </a:ln>
          <a:effectLst/>
        </p:spPr>
        <p:txBody>
          <a:bodyPr vert="horz" wrap="square" lIns="0" tIns="0" rIns="0" bIns="0" numCol="1" anchor="b" anchorCtr="0" compatLnSpc="1">
            <a:prstTxWarp prst="textNoShape">
              <a:avLst/>
            </a:prstTxWarp>
          </a:bodyPr>
          <a:lstStyle>
            <a:lvl1pPr algn="r">
              <a:defRPr sz="900">
                <a:latin typeface="Frutiger 55 Roman" pitchFamily="34" charset="0"/>
              </a:defRPr>
            </a:lvl1pPr>
          </a:lstStyle>
          <a:p>
            <a:fld id="{2F5B0B8F-E14C-4F70-8AB9-5AF296774661}" type="slidenum">
              <a:rPr lang="en-US" smtClean="0"/>
              <a:t>‹#›</a:t>
            </a:fld>
            <a:endParaRPr lang="en-US" dirty="0"/>
          </a:p>
        </p:txBody>
      </p:sp>
      <p:sp>
        <p:nvSpPr>
          <p:cNvPr id="3" name="TextBox 2" descr="Copyright"/>
          <p:cNvSpPr txBox="1"/>
          <p:nvPr userDrawn="1"/>
        </p:nvSpPr>
        <p:spPr>
          <a:xfrm>
            <a:off x="144001" y="5138054"/>
            <a:ext cx="92333" cy="1251946"/>
          </a:xfrm>
          <a:prstGeom prst="rect">
            <a:avLst/>
          </a:prstGeom>
          <a:noFill/>
        </p:spPr>
        <p:txBody>
          <a:bodyPr vert="vert270" wrap="none" lIns="0" tIns="0" rIns="0" bIns="0" rtlCol="0">
            <a:spAutoFit/>
          </a:bodyPr>
          <a:lstStyle/>
          <a:p>
            <a:pPr algn="l" rtl="0" fontAlgn="base">
              <a:spcBef>
                <a:spcPct val="0"/>
              </a:spcBef>
              <a:spcAft>
                <a:spcPct val="0"/>
              </a:spcAft>
              <a:buNone/>
            </a:pPr>
            <a:r>
              <a:rPr lang="en-US" sz="600" b="0" dirty="0" smtClean="0"/>
              <a:t>© 2011 Zurich Services Corporation</a:t>
            </a:r>
          </a:p>
        </p:txBody>
      </p:sp>
      <p:sp>
        <p:nvSpPr>
          <p:cNvPr id="4" name="Footer Placeholder 3"/>
          <p:cNvSpPr>
            <a:spLocks noGrp="1"/>
          </p:cNvSpPr>
          <p:nvPr>
            <p:ph type="ftr" sz="quarter" idx="3"/>
          </p:nvPr>
        </p:nvSpPr>
        <p:spPr>
          <a:xfrm>
            <a:off x="3204001" y="6566401"/>
            <a:ext cx="5040001" cy="151200"/>
          </a:xfrm>
          <a:prstGeom prst="rect">
            <a:avLst/>
          </a:prstGeom>
        </p:spPr>
        <p:txBody>
          <a:bodyPr vert="horz" lIns="0" tIns="0" rIns="0" bIns="0" rtlCol="0" anchor="ctr"/>
          <a:lstStyle>
            <a:lvl1pPr algn="r">
              <a:lnSpc>
                <a:spcPct val="100000"/>
              </a:lnSpc>
              <a:spcBef>
                <a:spcPts val="0"/>
              </a:spcBef>
              <a:spcAft>
                <a:spcPts val="0"/>
              </a:spcAft>
              <a:defRPr sz="900" b="0">
                <a:solidFill>
                  <a:srgbClr val="000066"/>
                </a:solidFill>
                <a:latin typeface="Frutiger 55 Roman"/>
              </a:defRPr>
            </a:lvl1pPr>
          </a:lstStyle>
          <a:p>
            <a:endParaRPr lang="en-US" dirty="0"/>
          </a:p>
        </p:txBody>
      </p:sp>
      <p:sp>
        <p:nvSpPr>
          <p:cNvPr id="7" name="ZConf"/>
          <p:cNvSpPr txBox="1"/>
          <p:nvPr userDrawn="1"/>
        </p:nvSpPr>
        <p:spPr>
          <a:xfrm>
            <a:off x="302400" y="6566401"/>
            <a:ext cx="1147750" cy="138499"/>
          </a:xfrm>
          <a:prstGeom prst="rect">
            <a:avLst/>
          </a:prstGeom>
          <a:noFill/>
        </p:spPr>
        <p:txBody>
          <a:bodyPr vert="horz" wrap="none" lIns="0" tIns="0" rIns="0" bIns="0" rtlCol="0" anchor="t">
            <a:spAutoFit/>
          </a:bodyPr>
          <a:lstStyle/>
          <a:p>
            <a:pPr algn="l" rtl="0" fontAlgn="base">
              <a:lnSpc>
                <a:spcPct val="100000"/>
              </a:lnSpc>
              <a:spcBef>
                <a:spcPct val="0"/>
              </a:spcBef>
              <a:spcAft>
                <a:spcPct val="0"/>
              </a:spcAft>
              <a:buNone/>
            </a:pPr>
            <a:r>
              <a:rPr lang="en-US" sz="900" b="0" dirty="0" smtClean="0">
                <a:solidFill>
                  <a:schemeClr val="tx1"/>
                </a:solidFill>
                <a:latin typeface="Frutiger 55 Roman"/>
              </a:rPr>
              <a:t>INTERNAL USE ONLY </a:t>
            </a:r>
          </a:p>
        </p:txBody>
      </p:sp>
      <p:sp>
        <p:nvSpPr>
          <p:cNvPr id="8" name="Date Placeholder 7"/>
          <p:cNvSpPr>
            <a:spLocks noGrp="1"/>
          </p:cNvSpPr>
          <p:nvPr>
            <p:ph type="dt" sz="half" idx="2"/>
          </p:nvPr>
        </p:nvSpPr>
        <p:spPr>
          <a:xfrm>
            <a:off x="1506800" y="6566401"/>
            <a:ext cx="1080000" cy="151200"/>
          </a:xfrm>
          <a:prstGeom prst="rect">
            <a:avLst/>
          </a:prstGeom>
        </p:spPr>
        <p:txBody>
          <a:bodyPr vert="horz" lIns="0" tIns="0" rIns="0" bIns="0" rtlCol="0" anchor="t"/>
          <a:lstStyle>
            <a:lvl1pPr algn="l">
              <a:lnSpc>
                <a:spcPct val="100000"/>
              </a:lnSpc>
              <a:spcBef>
                <a:spcPts val="0"/>
              </a:spcBef>
              <a:spcAft>
                <a:spcPts val="0"/>
              </a:spcAft>
              <a:defRPr sz="900">
                <a:solidFill>
                  <a:srgbClr val="000066"/>
                </a:solidFill>
                <a:latin typeface="Frutiger 55 Roman"/>
              </a:defRPr>
            </a:lvl1pPr>
          </a:lstStyle>
          <a:p>
            <a:endParaRPr lang="en-US" dirty="0"/>
          </a:p>
        </p:txBody>
      </p:sp>
      <p:cxnSp>
        <p:nvCxnSpPr>
          <p:cNvPr id="9" name="citextline"/>
          <p:cNvCxnSpPr/>
          <p:nvPr userDrawn="1"/>
        </p:nvCxnSpPr>
        <p:spPr bwMode="auto">
          <a:xfrm>
            <a:off x="302401" y="6480001"/>
            <a:ext cx="8535601" cy="0"/>
          </a:xfrm>
          <a:prstGeom prst="line">
            <a:avLst/>
          </a:prstGeom>
          <a:solidFill>
            <a:schemeClr val="folHlink">
              <a:alpha val="50000"/>
            </a:schemeClr>
          </a:solidFill>
          <a:ln w="12700" cap="flat" cmpd="sng" algn="ctr">
            <a:solidFill>
              <a:srgbClr val="000066"/>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8" r:id="rId11"/>
    <p:sldLayoutId id="2147483919" r:id="rId12"/>
    <p:sldLayoutId id="2147483920" r:id="rId13"/>
    <p:sldLayoutId id="2147483921" r:id="rId14"/>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sz="2400" b="1">
          <a:solidFill>
            <a:srgbClr val="000066"/>
          </a:solidFill>
          <a:latin typeface="+mj-lt"/>
          <a:ea typeface="+mj-ea"/>
          <a:cs typeface="+mj-cs"/>
        </a:defRPr>
      </a:lvl1pPr>
      <a:lvl2pPr algn="l" rtl="0" eaLnBrk="1" fontAlgn="base" hangingPunct="1">
        <a:lnSpc>
          <a:spcPct val="90000"/>
        </a:lnSpc>
        <a:spcBef>
          <a:spcPct val="0"/>
        </a:spcBef>
        <a:spcAft>
          <a:spcPct val="0"/>
        </a:spcAft>
        <a:defRPr sz="2800" b="1">
          <a:solidFill>
            <a:srgbClr val="000066"/>
          </a:solidFill>
          <a:latin typeface="Frutiger 45 Light" pitchFamily="34" charset="0"/>
        </a:defRPr>
      </a:lvl2pPr>
      <a:lvl3pPr algn="l" rtl="0" eaLnBrk="1" fontAlgn="base" hangingPunct="1">
        <a:lnSpc>
          <a:spcPct val="90000"/>
        </a:lnSpc>
        <a:spcBef>
          <a:spcPct val="0"/>
        </a:spcBef>
        <a:spcAft>
          <a:spcPct val="0"/>
        </a:spcAft>
        <a:defRPr sz="2800" b="1">
          <a:solidFill>
            <a:srgbClr val="000066"/>
          </a:solidFill>
          <a:latin typeface="Frutiger 45 Light" pitchFamily="34" charset="0"/>
        </a:defRPr>
      </a:lvl3pPr>
      <a:lvl4pPr algn="l" rtl="0" eaLnBrk="1" fontAlgn="base" hangingPunct="1">
        <a:lnSpc>
          <a:spcPct val="90000"/>
        </a:lnSpc>
        <a:spcBef>
          <a:spcPct val="0"/>
        </a:spcBef>
        <a:spcAft>
          <a:spcPct val="0"/>
        </a:spcAft>
        <a:defRPr sz="2800" b="1">
          <a:solidFill>
            <a:srgbClr val="000066"/>
          </a:solidFill>
          <a:latin typeface="Frutiger 45 Light" pitchFamily="34" charset="0"/>
        </a:defRPr>
      </a:lvl4pPr>
      <a:lvl5pPr algn="l" rtl="0" eaLnBrk="1" fontAlgn="base" hangingPunct="1">
        <a:lnSpc>
          <a:spcPct val="90000"/>
        </a:lnSpc>
        <a:spcBef>
          <a:spcPct val="0"/>
        </a:spcBef>
        <a:spcAft>
          <a:spcPct val="0"/>
        </a:spcAft>
        <a:defRPr sz="2800" b="1">
          <a:solidFill>
            <a:srgbClr val="000066"/>
          </a:solidFill>
          <a:latin typeface="Frutiger 45 Light" pitchFamily="34" charset="0"/>
        </a:defRPr>
      </a:lvl5pPr>
      <a:lvl6pPr marL="457200" algn="l" rtl="0" eaLnBrk="1" fontAlgn="base" hangingPunct="1">
        <a:lnSpc>
          <a:spcPct val="90000"/>
        </a:lnSpc>
        <a:spcBef>
          <a:spcPct val="0"/>
        </a:spcBef>
        <a:spcAft>
          <a:spcPct val="0"/>
        </a:spcAft>
        <a:defRPr sz="2800" b="1">
          <a:solidFill>
            <a:srgbClr val="000066"/>
          </a:solidFill>
          <a:latin typeface="Frutiger 45 Light" pitchFamily="34" charset="0"/>
        </a:defRPr>
      </a:lvl6pPr>
      <a:lvl7pPr marL="914400" algn="l" rtl="0" eaLnBrk="1" fontAlgn="base" hangingPunct="1">
        <a:lnSpc>
          <a:spcPct val="90000"/>
        </a:lnSpc>
        <a:spcBef>
          <a:spcPct val="0"/>
        </a:spcBef>
        <a:spcAft>
          <a:spcPct val="0"/>
        </a:spcAft>
        <a:defRPr sz="2800" b="1">
          <a:solidFill>
            <a:srgbClr val="000066"/>
          </a:solidFill>
          <a:latin typeface="Frutiger 45 Light" pitchFamily="34" charset="0"/>
        </a:defRPr>
      </a:lvl7pPr>
      <a:lvl8pPr marL="1371600" algn="l" rtl="0" eaLnBrk="1" fontAlgn="base" hangingPunct="1">
        <a:lnSpc>
          <a:spcPct val="90000"/>
        </a:lnSpc>
        <a:spcBef>
          <a:spcPct val="0"/>
        </a:spcBef>
        <a:spcAft>
          <a:spcPct val="0"/>
        </a:spcAft>
        <a:defRPr sz="2800" b="1">
          <a:solidFill>
            <a:srgbClr val="000066"/>
          </a:solidFill>
          <a:latin typeface="Frutiger 45 Light" pitchFamily="34" charset="0"/>
        </a:defRPr>
      </a:lvl8pPr>
      <a:lvl9pPr marL="1828800" algn="l" rtl="0" eaLnBrk="1" fontAlgn="base" hangingPunct="1">
        <a:lnSpc>
          <a:spcPct val="90000"/>
        </a:lnSpc>
        <a:spcBef>
          <a:spcPct val="0"/>
        </a:spcBef>
        <a:spcAft>
          <a:spcPct val="0"/>
        </a:spcAft>
        <a:defRPr sz="2800" b="1">
          <a:solidFill>
            <a:srgbClr val="000066"/>
          </a:solidFill>
          <a:latin typeface="Frutiger 45 Light" pitchFamily="34" charset="0"/>
        </a:defRPr>
      </a:lvl9pPr>
    </p:titleStyle>
    <p:bodyStyle>
      <a:lvl1pPr marL="265113" indent="-265113" algn="l" rtl="0" eaLnBrk="1" fontAlgn="base" hangingPunct="1">
        <a:spcBef>
          <a:spcPts val="0"/>
        </a:spcBef>
        <a:spcAft>
          <a:spcPts val="300"/>
        </a:spcAft>
        <a:buClr>
          <a:srgbClr val="000066"/>
        </a:buClr>
        <a:buSzPct val="120000"/>
        <a:buFont typeface="Symbol" pitchFamily="18" charset="2"/>
        <a:buChar char=""/>
        <a:defRPr sz="2000">
          <a:solidFill>
            <a:schemeClr val="tx1"/>
          </a:solidFill>
          <a:latin typeface="+mn-lt"/>
          <a:ea typeface="+mn-ea"/>
          <a:cs typeface="+mn-cs"/>
        </a:defRPr>
      </a:lvl1pPr>
      <a:lvl2pPr marL="539750" indent="-273050"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mn-lt"/>
        </a:defRPr>
      </a:lvl2pPr>
      <a:lvl3pPr marL="806450" indent="-265113"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3pPr>
      <a:lvl4pPr marL="1073150" indent="-265113"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4pPr>
      <a:lvl5pPr marL="1360488" indent="-285750"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5pPr>
      <a:lvl6pPr marL="16144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6pPr>
      <a:lvl7pPr marL="18811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7pPr>
      <a:lvl8pPr marL="21605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8pPr>
      <a:lvl9pPr marL="24272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ebappa.cdc.gov/cgi-bin/broker.exe"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p:txBody>
          <a:bodyPr>
            <a:normAutofit/>
          </a:bodyPr>
          <a:lstStyle/>
          <a:p>
            <a:pPr eaLnBrk="1" hangingPunct="1"/>
            <a:r>
              <a:rPr lang="en-US" dirty="0" smtClean="0"/>
              <a:t>Slip trip and fall (STF) prevention</a:t>
            </a:r>
            <a:br>
              <a:rPr lang="en-US" dirty="0" smtClean="0"/>
            </a:br>
            <a:r>
              <a:rPr lang="en-US" dirty="0" smtClean="0"/>
              <a:t>A scientific approach</a:t>
            </a:r>
          </a:p>
        </p:txBody>
      </p:sp>
      <p:sp>
        <p:nvSpPr>
          <p:cNvPr id="4" name="Picture Placeholder 3"/>
          <p:cNvSpPr>
            <a:spLocks noGrp="1"/>
          </p:cNvSpPr>
          <p:nvPr>
            <p:ph type="pic" sz="quarter" idx="10"/>
          </p:nvPr>
        </p:nvSpPr>
        <p:spPr/>
      </p:sp>
      <p:sp>
        <p:nvSpPr>
          <p:cNvPr id="3" name="Subtitle 2"/>
          <p:cNvSpPr>
            <a:spLocks noGrp="1"/>
          </p:cNvSpPr>
          <p:nvPr>
            <p:ph type="subTitle" idx="1"/>
          </p:nvPr>
        </p:nvSpPr>
        <p:spPr/>
        <p:txBody>
          <a:bodyPr/>
          <a:lstStyle/>
          <a:p>
            <a:r>
              <a:rPr lang="en-US" dirty="0" smtClean="0"/>
              <a:t>November 17</a:t>
            </a:r>
            <a:r>
              <a:rPr lang="en-US" baseline="30000" dirty="0" smtClean="0"/>
              <a:t>th</a:t>
            </a:r>
            <a:r>
              <a:rPr lang="en-US" dirty="0" smtClean="0"/>
              <a:t>, </a:t>
            </a:r>
            <a:r>
              <a:rPr lang="en-US" dirty="0" smtClean="0"/>
              <a:t>2017</a:t>
            </a:r>
            <a:endParaRPr lang="en-US" dirty="0" smtClean="0"/>
          </a:p>
          <a:p>
            <a:r>
              <a:rPr lang="en-US" dirty="0" smtClean="0"/>
              <a:t>Adam Thomas, CXLT, ARM, AINS, CHCM</a:t>
            </a:r>
          </a:p>
          <a:p>
            <a:r>
              <a:rPr lang="en-US" dirty="0" smtClean="0"/>
              <a:t>Senior Risk Engineering Consultant</a:t>
            </a:r>
            <a:endParaRPr lang="en-US" dirty="0"/>
          </a:p>
        </p:txBody>
      </p:sp>
      <p:sp>
        <p:nvSpPr>
          <p:cNvPr id="5" name="Text Placeholder 4"/>
          <p:cNvSpPr>
            <a:spLocks noGrp="1"/>
          </p:cNvSpPr>
          <p:nvPr>
            <p:ph type="body" sz="quarter" idx="11"/>
          </p:nvPr>
        </p:nvSpPr>
        <p:spPr>
          <a:xfrm>
            <a:off x="251521" y="3356993"/>
            <a:ext cx="8516937" cy="318423"/>
          </a:xfrm>
        </p:spPr>
        <p:txBody>
          <a:bodyPr/>
          <a:lstStyle/>
          <a:p>
            <a:r>
              <a:rPr lang="en-US" dirty="0" smtClean="0"/>
              <a:t>Zurich Risk Engineering</a:t>
            </a:r>
            <a:endParaRPr lang="en-US" dirty="0"/>
          </a:p>
        </p:txBody>
      </p:sp>
      <p:grpSp>
        <p:nvGrpSpPr>
          <p:cNvPr id="13315" name="Group 14"/>
          <p:cNvGrpSpPr>
            <a:grpSpLocks/>
          </p:cNvGrpSpPr>
          <p:nvPr>
            <p:custDataLst>
              <p:tags r:id="rId1"/>
            </p:custDataLst>
          </p:nvPr>
        </p:nvGrpSpPr>
        <p:grpSpPr bwMode="auto">
          <a:xfrm>
            <a:off x="3402013" y="2706689"/>
            <a:ext cx="7164387" cy="2865437"/>
            <a:chOff x="3402000" y="2707200"/>
            <a:chExt cx="7164001" cy="2864940"/>
          </a:xfrm>
        </p:grpSpPr>
        <p:sp>
          <p:nvSpPr>
            <p:cNvPr id="13316" name="CIOvalLinks"/>
            <p:cNvSpPr>
              <a:spLocks noChangeArrowheads="1"/>
            </p:cNvSpPr>
            <p:nvPr/>
          </p:nvSpPr>
          <p:spPr bwMode="auto">
            <a:xfrm>
              <a:off x="3402000" y="2707200"/>
              <a:ext cx="2844000" cy="2844000"/>
            </a:xfrm>
            <a:prstGeom prst="ellipse">
              <a:avLst/>
            </a:prstGeom>
            <a:solidFill>
              <a:srgbClr val="CCDDEE">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13317" name="CIOvalMitte"/>
            <p:cNvSpPr>
              <a:spLocks noChangeArrowheads="1"/>
            </p:cNvSpPr>
            <p:nvPr/>
          </p:nvSpPr>
          <p:spPr bwMode="auto">
            <a:xfrm>
              <a:off x="5562000" y="2707200"/>
              <a:ext cx="2844001" cy="2844000"/>
            </a:xfrm>
            <a:prstGeom prst="ellipse">
              <a:avLst/>
            </a:prstGeom>
            <a:solidFill>
              <a:srgbClr val="CCDDEE">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13318" name="CIOvalRechts"/>
            <p:cNvSpPr>
              <a:spLocks noChangeArrowheads="1"/>
            </p:cNvSpPr>
            <p:nvPr/>
          </p:nvSpPr>
          <p:spPr bwMode="auto">
            <a:xfrm>
              <a:off x="7722001" y="2707200"/>
              <a:ext cx="2844000" cy="2844000"/>
            </a:xfrm>
            <a:prstGeom prst="ellipse">
              <a:avLst/>
            </a:prstGeom>
            <a:solidFill>
              <a:srgbClr val="CCDDEE">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pic>
          <p:nvPicPr>
            <p:cNvPr id="9" name="Picture 8" descr="Wet Floor sign.jpg"/>
            <p:cNvPicPr>
              <a:picLocks noChangeAspect="1"/>
            </p:cNvPicPr>
            <p:nvPr/>
          </p:nvPicPr>
          <p:blipFill>
            <a:blip r:embed="rId4" cstate="print"/>
            <a:stretch>
              <a:fillRect/>
            </a:stretch>
          </p:blipFill>
          <p:spPr>
            <a:xfrm>
              <a:off x="5572132" y="2714620"/>
              <a:ext cx="2857520" cy="2857520"/>
            </a:xfrm>
            <a:prstGeom prst="ellipse">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dirty="0" smtClean="0"/>
              <a:t>STF Risk Factor 2 – Foreign substance potential</a:t>
            </a:r>
          </a:p>
        </p:txBody>
      </p:sp>
      <p:sp>
        <p:nvSpPr>
          <p:cNvPr id="23555" name="Rectangle 3"/>
          <p:cNvSpPr>
            <a:spLocks noGrp="1" noChangeArrowheads="1"/>
          </p:cNvSpPr>
          <p:nvPr>
            <p:ph idx="1"/>
          </p:nvPr>
        </p:nvSpPr>
        <p:spPr>
          <a:xfrm>
            <a:off x="395289" y="1285876"/>
            <a:ext cx="8424863" cy="4672013"/>
          </a:xfrm>
        </p:spPr>
        <p:txBody>
          <a:bodyPr>
            <a:normAutofit/>
          </a:bodyPr>
          <a:lstStyle/>
          <a:p>
            <a:pPr eaLnBrk="1" hangingPunct="1"/>
            <a:r>
              <a:rPr lang="en-US" dirty="0" smtClean="0"/>
              <a:t>Likelihood of foreign substance</a:t>
            </a:r>
          </a:p>
          <a:p>
            <a:pPr lvl="1" eaLnBrk="1" hangingPunct="1"/>
            <a:r>
              <a:rPr lang="en-US" dirty="0" smtClean="0"/>
              <a:t>Water, oil, various contaminates, debris, etc.</a:t>
            </a:r>
          </a:p>
          <a:p>
            <a:pPr lvl="1" eaLnBrk="1" hangingPunct="1"/>
            <a:r>
              <a:rPr lang="en-US" dirty="0" smtClean="0"/>
              <a:t>Commonly referred to as lubricants</a:t>
            </a:r>
          </a:p>
          <a:p>
            <a:pPr eaLnBrk="1" hangingPunct="1"/>
            <a:r>
              <a:rPr lang="en-US" dirty="0" smtClean="0"/>
              <a:t>Rate effect of foreign substance on surface being evaluated</a:t>
            </a:r>
          </a:p>
          <a:p>
            <a:pPr eaLnBrk="1" hangingPunct="1"/>
            <a:r>
              <a:rPr lang="en-US" dirty="0" smtClean="0"/>
              <a:t>Spill controls</a:t>
            </a:r>
          </a:p>
          <a:p>
            <a:pPr lvl="1" eaLnBrk="1" hangingPunct="1"/>
            <a:r>
              <a:rPr lang="en-US" dirty="0" smtClean="0"/>
              <a:t>Cleanup measures (effectiveness)</a:t>
            </a:r>
          </a:p>
          <a:p>
            <a:pPr lvl="1" eaLnBrk="1" hangingPunct="1"/>
            <a:r>
              <a:rPr lang="en-US" dirty="0" smtClean="0"/>
              <a:t>Barricades and signage</a:t>
            </a:r>
          </a:p>
          <a:p>
            <a:pPr eaLnBrk="1" hangingPunct="1"/>
            <a:r>
              <a:rPr lang="en-US" dirty="0" smtClean="0"/>
              <a:t>Tracking effect (under shoes)</a:t>
            </a:r>
          </a:p>
          <a:p>
            <a:pPr lvl="1" eaLnBrk="1" hangingPunct="1"/>
            <a:r>
              <a:rPr lang="en-US" dirty="0" smtClean="0"/>
              <a:t>Example: grease from a kitchen</a:t>
            </a:r>
          </a:p>
          <a:p>
            <a:pPr lvl="1" eaLnBrk="1" hangingPunct="1"/>
            <a:r>
              <a:rPr lang="en-US" dirty="0" smtClean="0"/>
              <a:t>Proper cleaning protocols ?</a:t>
            </a:r>
          </a:p>
          <a:p>
            <a:pPr lvl="1" eaLnBrk="1" hangingPunct="1"/>
            <a:r>
              <a:rPr lang="en-US" dirty="0" smtClean="0"/>
              <a:t>Avoiding polymerization?</a:t>
            </a:r>
          </a:p>
          <a:p>
            <a:pPr lvl="1" eaLnBrk="1" hangingPunct="1">
              <a:buFontTx/>
              <a:buNone/>
            </a:pPr>
            <a:endParaRPr lang="en-US" dirty="0" smtClean="0"/>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18FB0511-A5DD-40FD-B3B8-1EE0544BA9C0}"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4DAE9CF6-2ED4-49DC-8C98-AB85D66C4C87}" type="slidenum">
              <a:rPr lang="en-US"/>
              <a:pPr>
                <a:defRPr/>
              </a:pPr>
              <a:t>10</a:t>
            </a:fld>
            <a:endParaRPr lang="en-US" dirty="0"/>
          </a:p>
        </p:txBody>
      </p:sp>
      <p:pic>
        <p:nvPicPr>
          <p:cNvPr id="13319" name="Picture 4"/>
          <p:cNvPicPr>
            <a:picLocks noChangeArrowheads="1"/>
          </p:cNvPicPr>
          <p:nvPr>
            <p:custDataLst>
              <p:tags r:id="rId1"/>
            </p:custDataLst>
          </p:nvPr>
        </p:nvPicPr>
        <p:blipFill>
          <a:blip r:embed="rId4"/>
          <a:srcRect/>
          <a:stretch>
            <a:fillRect/>
          </a:stretch>
        </p:blipFill>
        <p:spPr bwMode="auto">
          <a:xfrm>
            <a:off x="5643571" y="3143249"/>
            <a:ext cx="3243259" cy="2617439"/>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Factor 3 – Surface condition</a:t>
            </a:r>
          </a:p>
        </p:txBody>
      </p:sp>
      <p:sp>
        <p:nvSpPr>
          <p:cNvPr id="24579" name="Rectangle 3"/>
          <p:cNvSpPr>
            <a:spLocks noGrp="1" noChangeArrowheads="1"/>
          </p:cNvSpPr>
          <p:nvPr>
            <p:ph idx="1"/>
          </p:nvPr>
        </p:nvSpPr>
        <p:spPr/>
        <p:txBody>
          <a:bodyPr>
            <a:normAutofit/>
          </a:bodyPr>
          <a:lstStyle/>
          <a:p>
            <a:pPr eaLnBrk="1" hangingPunct="1"/>
            <a:r>
              <a:rPr lang="en-US" dirty="0" smtClean="0"/>
              <a:t>Maintenance</a:t>
            </a:r>
          </a:p>
          <a:p>
            <a:pPr eaLnBrk="1" hangingPunct="1"/>
            <a:r>
              <a:rPr lang="en-US" dirty="0" smtClean="0"/>
              <a:t>Loose carpet</a:t>
            </a:r>
          </a:p>
          <a:p>
            <a:pPr eaLnBrk="1" hangingPunct="1"/>
            <a:r>
              <a:rPr lang="en-US" dirty="0" smtClean="0"/>
              <a:t>Broken tile</a:t>
            </a:r>
          </a:p>
          <a:p>
            <a:pPr eaLnBrk="1" hangingPunct="1"/>
            <a:r>
              <a:rPr lang="en-US" dirty="0" smtClean="0"/>
              <a:t>Pot holes</a:t>
            </a:r>
          </a:p>
          <a:p>
            <a:pPr lvl="1" eaLnBrk="1" hangingPunct="1">
              <a:buFontTx/>
              <a:buNone/>
            </a:pPr>
            <a:endParaRPr lang="en-US" sz="2000" dirty="0" smtClean="0"/>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66FCEA55-72A0-41BD-87DF-4117AA4889E2}"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FE48BC3E-CE6B-447C-B020-CF80703329A0}" type="slidenum">
              <a:rPr lang="en-US"/>
              <a:pPr>
                <a:defRPr/>
              </a:pPr>
              <a:t>11</a:t>
            </a:fld>
            <a:endParaRPr lang="en-US" dirty="0"/>
          </a:p>
        </p:txBody>
      </p:sp>
      <p:pic>
        <p:nvPicPr>
          <p:cNvPr id="14343" name="Picture 5"/>
          <p:cNvPicPr>
            <a:picLocks noChangeArrowheads="1"/>
          </p:cNvPicPr>
          <p:nvPr>
            <p:custDataLst>
              <p:tags r:id="rId1"/>
            </p:custDataLst>
          </p:nvPr>
        </p:nvPicPr>
        <p:blipFill>
          <a:blip r:embed="rId4"/>
          <a:srcRect/>
          <a:stretch>
            <a:fillRect/>
          </a:stretch>
        </p:blipFill>
        <p:spPr bwMode="auto">
          <a:xfrm>
            <a:off x="3268692" y="1557339"/>
            <a:ext cx="5661027" cy="416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a:t>
            </a:r>
            <a:r>
              <a:rPr lang="en-US" dirty="0"/>
              <a:t>F</a:t>
            </a:r>
            <a:r>
              <a:rPr lang="en-US" dirty="0" smtClean="0"/>
              <a:t>actor 4 – Surface changes</a:t>
            </a:r>
          </a:p>
        </p:txBody>
      </p:sp>
      <p:sp>
        <p:nvSpPr>
          <p:cNvPr id="25603" name="Rectangle 3"/>
          <p:cNvSpPr>
            <a:spLocks noGrp="1" noChangeArrowheads="1"/>
          </p:cNvSpPr>
          <p:nvPr>
            <p:ph idx="1"/>
          </p:nvPr>
        </p:nvSpPr>
        <p:spPr/>
        <p:txBody>
          <a:bodyPr>
            <a:normAutofit/>
          </a:bodyPr>
          <a:lstStyle/>
          <a:p>
            <a:pPr eaLnBrk="1" hangingPunct="1"/>
            <a:r>
              <a:rPr lang="en-US" dirty="0" smtClean="0"/>
              <a:t>Frequent changes in types of flooring</a:t>
            </a:r>
          </a:p>
          <a:p>
            <a:pPr eaLnBrk="1" hangingPunct="1"/>
            <a:r>
              <a:rPr lang="en-US" dirty="0" smtClean="0"/>
              <a:t>High traction to low traction</a:t>
            </a:r>
          </a:p>
          <a:p>
            <a:pPr eaLnBrk="1" hangingPunct="1"/>
            <a:r>
              <a:rPr lang="en-US" dirty="0" smtClean="0"/>
              <a:t>Low traction to high traction</a:t>
            </a:r>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D2A9BD3A-31B1-4B2E-89C8-176856D04183}"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51BD24FC-2363-458B-AA10-C690444AF653}" type="slidenum">
              <a:rPr lang="en-US"/>
              <a:pPr>
                <a:defRPr/>
              </a:pPr>
              <a:t>12</a:t>
            </a:fld>
            <a:endParaRPr lang="en-US" dirty="0"/>
          </a:p>
        </p:txBody>
      </p:sp>
      <p:pic>
        <p:nvPicPr>
          <p:cNvPr id="15367" name="Picture 5"/>
          <p:cNvPicPr>
            <a:picLocks noChangeArrowheads="1"/>
          </p:cNvPicPr>
          <p:nvPr>
            <p:custDataLst>
              <p:tags r:id="rId1"/>
            </p:custDataLst>
          </p:nvPr>
        </p:nvPicPr>
        <p:blipFill>
          <a:blip r:embed="rId4" cstate="print"/>
          <a:srcRect/>
          <a:stretch>
            <a:fillRect/>
          </a:stretch>
        </p:blipFill>
        <p:spPr bwMode="auto">
          <a:xfrm>
            <a:off x="5072067" y="1895495"/>
            <a:ext cx="3896867" cy="3962397"/>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Factor 5 – Level changes</a:t>
            </a:r>
          </a:p>
        </p:txBody>
      </p:sp>
      <p:sp>
        <p:nvSpPr>
          <p:cNvPr id="26627" name="Rectangle 3"/>
          <p:cNvSpPr>
            <a:spLocks noGrp="1" noChangeArrowheads="1"/>
          </p:cNvSpPr>
          <p:nvPr>
            <p:ph idx="1"/>
          </p:nvPr>
        </p:nvSpPr>
        <p:spPr/>
        <p:txBody>
          <a:bodyPr>
            <a:normAutofit/>
          </a:bodyPr>
          <a:lstStyle/>
          <a:p>
            <a:pPr eaLnBrk="1" hangingPunct="1"/>
            <a:r>
              <a:rPr lang="en-US" dirty="0" smtClean="0"/>
              <a:t>Three or fewer steps</a:t>
            </a:r>
          </a:p>
          <a:p>
            <a:pPr eaLnBrk="1" hangingPunct="1"/>
            <a:r>
              <a:rPr lang="en-US" dirty="0" smtClean="0"/>
              <a:t>Frequency of level changes</a:t>
            </a:r>
          </a:p>
          <a:p>
            <a:pPr eaLnBrk="1" hangingPunct="1"/>
            <a:r>
              <a:rPr lang="en-US" dirty="0" smtClean="0"/>
              <a:t>Small and subtle changes</a:t>
            </a:r>
          </a:p>
          <a:p>
            <a:pPr eaLnBrk="1" hangingPunct="1"/>
            <a:r>
              <a:rPr lang="en-US" dirty="0" smtClean="0"/>
              <a:t>Ramps</a:t>
            </a:r>
          </a:p>
          <a:p>
            <a:pPr eaLnBrk="1" hangingPunct="1"/>
            <a:r>
              <a:rPr lang="en-US" dirty="0" smtClean="0"/>
              <a:t>Non-uniform steps</a:t>
            </a:r>
          </a:p>
          <a:p>
            <a:pPr lvl="1" eaLnBrk="1" hangingPunct="1">
              <a:buFontTx/>
              <a:buNone/>
            </a:pPr>
            <a:endParaRPr lang="en-US" dirty="0" smtClean="0"/>
          </a:p>
          <a:p>
            <a:pPr lvl="1" eaLnBrk="1" hangingPunct="1"/>
            <a:endParaRPr lang="en-US" dirty="0" smtClean="0"/>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E094DBD4-2779-4A44-AA72-7434AF7BFAE2}"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EB372AD4-ABD3-40D9-9E76-A0AACE9BA756}" type="slidenum">
              <a:rPr lang="en-US"/>
              <a:pPr>
                <a:defRPr/>
              </a:pPr>
              <a:t>13</a:t>
            </a:fld>
            <a:endParaRPr lang="en-US" dirty="0"/>
          </a:p>
        </p:txBody>
      </p:sp>
      <p:pic>
        <p:nvPicPr>
          <p:cNvPr id="16391" name="Picture 4" descr="P1010001"/>
          <p:cNvPicPr>
            <a:picLocks noChangeArrowheads="1"/>
          </p:cNvPicPr>
          <p:nvPr>
            <p:custDataLst>
              <p:tags r:id="rId1"/>
            </p:custDataLst>
          </p:nvPr>
        </p:nvPicPr>
        <p:blipFill>
          <a:blip r:embed="rId4"/>
          <a:srcRect/>
          <a:stretch>
            <a:fillRect/>
          </a:stretch>
        </p:blipFill>
        <p:spPr bwMode="auto">
          <a:xfrm>
            <a:off x="4829201" y="1285861"/>
            <a:ext cx="3600451"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a:t>
            </a:r>
            <a:r>
              <a:rPr lang="en-US" dirty="0"/>
              <a:t>F</a:t>
            </a:r>
            <a:r>
              <a:rPr lang="en-US" dirty="0" smtClean="0"/>
              <a:t>actor 6 – Obstructions</a:t>
            </a:r>
          </a:p>
        </p:txBody>
      </p:sp>
      <p:sp>
        <p:nvSpPr>
          <p:cNvPr id="27651" name="Rectangle 3"/>
          <p:cNvSpPr>
            <a:spLocks noGrp="1" noChangeArrowheads="1"/>
          </p:cNvSpPr>
          <p:nvPr>
            <p:ph idx="1"/>
          </p:nvPr>
        </p:nvSpPr>
        <p:spPr>
          <a:xfrm>
            <a:off x="395289" y="1071563"/>
            <a:ext cx="8424863" cy="4886325"/>
          </a:xfrm>
        </p:spPr>
        <p:txBody>
          <a:bodyPr>
            <a:normAutofit/>
          </a:bodyPr>
          <a:lstStyle/>
          <a:p>
            <a:pPr eaLnBrk="1" hangingPunct="1"/>
            <a:r>
              <a:rPr lang="en-US" dirty="0" smtClean="0"/>
              <a:t>Temporary</a:t>
            </a:r>
          </a:p>
          <a:p>
            <a:pPr lvl="1" eaLnBrk="1" hangingPunct="1"/>
            <a:r>
              <a:rPr lang="en-US" dirty="0" smtClean="0"/>
              <a:t>Electrical cords, pipes, hoses</a:t>
            </a:r>
          </a:p>
          <a:p>
            <a:pPr lvl="1" eaLnBrk="1" hangingPunct="1"/>
            <a:r>
              <a:rPr lang="en-US" dirty="0" smtClean="0"/>
              <a:t>Clutter, housekeeping</a:t>
            </a:r>
          </a:p>
          <a:p>
            <a:pPr lvl="1" eaLnBrk="1" hangingPunct="1"/>
            <a:r>
              <a:rPr lang="en-US" dirty="0" smtClean="0"/>
              <a:t>Tools, material, supplies</a:t>
            </a:r>
          </a:p>
          <a:p>
            <a:pPr eaLnBrk="1" hangingPunct="1"/>
            <a:r>
              <a:rPr lang="en-US" dirty="0" smtClean="0"/>
              <a:t>Permanent</a:t>
            </a:r>
          </a:p>
          <a:p>
            <a:pPr lvl="1" eaLnBrk="1" hangingPunct="1"/>
            <a:r>
              <a:rPr lang="en-US" dirty="0" smtClean="0"/>
              <a:t>Parking wheel stops</a:t>
            </a:r>
          </a:p>
          <a:p>
            <a:pPr lvl="1" eaLnBrk="1" hangingPunct="1"/>
            <a:r>
              <a:rPr lang="en-US" dirty="0" smtClean="0"/>
              <a:t>Curbing/speed bumps</a:t>
            </a:r>
          </a:p>
          <a:p>
            <a:pPr lvl="1" eaLnBrk="1" hangingPunct="1"/>
            <a:endParaRPr lang="en-US" dirty="0" smtClean="0"/>
          </a:p>
          <a:p>
            <a:pPr lvl="1" eaLnBrk="1" hangingPunct="1"/>
            <a:endParaRPr lang="en-US" dirty="0" smtClean="0"/>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E376570F-629F-4642-A0EA-422566CFA166}"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6621BAED-AA39-419C-B367-53BED72332D4}" type="slidenum">
              <a:rPr lang="en-US"/>
              <a:pPr>
                <a:defRPr/>
              </a:pPr>
              <a:t>14</a:t>
            </a:fld>
            <a:endParaRPr lang="en-US" dirty="0"/>
          </a:p>
        </p:txBody>
      </p:sp>
      <p:pic>
        <p:nvPicPr>
          <p:cNvPr id="17415" name="Picture 5"/>
          <p:cNvPicPr>
            <a:picLocks noChangeArrowheads="1"/>
          </p:cNvPicPr>
          <p:nvPr>
            <p:custDataLst>
              <p:tags r:id="rId1"/>
            </p:custDataLst>
          </p:nvPr>
        </p:nvPicPr>
        <p:blipFill>
          <a:blip r:embed="rId5"/>
          <a:srcRect/>
          <a:stretch>
            <a:fillRect/>
          </a:stretch>
        </p:blipFill>
        <p:spPr bwMode="auto">
          <a:xfrm>
            <a:off x="4643439" y="1142985"/>
            <a:ext cx="3887787" cy="4348162"/>
          </a:xfrm>
          <a:prstGeom prst="rect">
            <a:avLst/>
          </a:prstGeom>
          <a:noFill/>
          <a:ln w="9525">
            <a:noFill/>
            <a:miter lim="800000"/>
            <a:headEnd/>
            <a:tailEnd/>
          </a:ln>
        </p:spPr>
      </p:pic>
      <p:pic>
        <p:nvPicPr>
          <p:cNvPr id="17416" name="Picture 8" descr="C:\Documents and Settings\uszam30\My Documents\My Pictures\2010_12_17\IMG_0488.JPG"/>
          <p:cNvPicPr>
            <a:picLocks noChangeArrowheads="1"/>
          </p:cNvPicPr>
          <p:nvPr>
            <p:custDataLst>
              <p:tags r:id="rId2"/>
            </p:custDataLst>
          </p:nvPr>
        </p:nvPicPr>
        <p:blipFill>
          <a:blip r:embed="rId6"/>
          <a:srcRect/>
          <a:stretch>
            <a:fillRect/>
          </a:stretch>
        </p:blipFill>
        <p:spPr bwMode="auto">
          <a:xfrm>
            <a:off x="1000100" y="3786191"/>
            <a:ext cx="3357563" cy="221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a:t>
            </a:r>
            <a:r>
              <a:rPr lang="en-US" dirty="0"/>
              <a:t>F</a:t>
            </a:r>
            <a:r>
              <a:rPr lang="en-US" dirty="0" smtClean="0"/>
              <a:t>actor 7 – Visibility</a:t>
            </a:r>
          </a:p>
        </p:txBody>
      </p:sp>
      <p:sp>
        <p:nvSpPr>
          <p:cNvPr id="28675" name="Rectangle 3"/>
          <p:cNvSpPr>
            <a:spLocks noGrp="1" noChangeArrowheads="1"/>
          </p:cNvSpPr>
          <p:nvPr>
            <p:ph idx="1"/>
          </p:nvPr>
        </p:nvSpPr>
        <p:spPr>
          <a:xfrm>
            <a:off x="395289" y="1214438"/>
            <a:ext cx="8424863" cy="4743450"/>
          </a:xfrm>
        </p:spPr>
        <p:txBody>
          <a:bodyPr>
            <a:normAutofit/>
          </a:bodyPr>
          <a:lstStyle/>
          <a:p>
            <a:pPr eaLnBrk="1" hangingPunct="1"/>
            <a:r>
              <a:rPr lang="en-US" dirty="0" smtClean="0"/>
              <a:t>More than just illumination or lighting</a:t>
            </a:r>
          </a:p>
          <a:p>
            <a:pPr eaLnBrk="1" hangingPunct="1"/>
            <a:r>
              <a:rPr lang="en-US" dirty="0" smtClean="0"/>
              <a:t>Consideration during an evaluation should include:  </a:t>
            </a:r>
          </a:p>
          <a:p>
            <a:pPr lvl="1" eaLnBrk="1" hangingPunct="1"/>
            <a:r>
              <a:rPr lang="en-US" dirty="0" smtClean="0"/>
              <a:t>Glare and lack of color contrasts </a:t>
            </a:r>
          </a:p>
          <a:p>
            <a:pPr eaLnBrk="1" hangingPunct="1"/>
            <a:r>
              <a:rPr lang="en-US" dirty="0" smtClean="0"/>
              <a:t>Poor visibility increases the adverse impact of surface/level changes and obstructions</a:t>
            </a:r>
          </a:p>
          <a:p>
            <a:pPr eaLnBrk="1" hangingPunct="1"/>
            <a:r>
              <a:rPr lang="en-US" dirty="0" smtClean="0"/>
              <a:t>Business owners should draw attention to level changes by:</a:t>
            </a:r>
          </a:p>
          <a:p>
            <a:pPr lvl="1" eaLnBrk="1" hangingPunct="1"/>
            <a:r>
              <a:rPr lang="en-US" dirty="0" smtClean="0"/>
              <a:t>Using color contrasts</a:t>
            </a:r>
          </a:p>
          <a:p>
            <a:pPr lvl="1" eaLnBrk="1" hangingPunct="1"/>
            <a:r>
              <a:rPr lang="en-US" dirty="0" smtClean="0"/>
              <a:t>Marking step or stair nosings</a:t>
            </a:r>
          </a:p>
          <a:p>
            <a:pPr lvl="1" eaLnBrk="1" hangingPunct="1"/>
            <a:r>
              <a:rPr lang="en-US" dirty="0" smtClean="0"/>
              <a:t>Use of reflective or contrasting colors</a:t>
            </a:r>
          </a:p>
          <a:p>
            <a:pPr lvl="1" eaLnBrk="1" hangingPunct="1"/>
            <a:r>
              <a:rPr lang="en-US" dirty="0" smtClean="0"/>
              <a:t>Marker lights or spot lighting</a:t>
            </a:r>
          </a:p>
          <a:p>
            <a:pPr lvl="1" eaLnBrk="1" hangingPunct="1"/>
            <a:r>
              <a:rPr lang="en-US" dirty="0" smtClean="0"/>
              <a:t>Use of signage</a:t>
            </a:r>
          </a:p>
          <a:p>
            <a:pPr lvl="2" eaLnBrk="1" hangingPunct="1"/>
            <a:r>
              <a:rPr lang="en-US" dirty="0" smtClean="0"/>
              <a:t>“Watch your step”</a:t>
            </a:r>
          </a:p>
          <a:p>
            <a:pPr lvl="2" eaLnBrk="1" hangingPunct="1"/>
            <a:r>
              <a:rPr lang="en-US" dirty="0" smtClean="0"/>
              <a:t>“Please use handrail”</a:t>
            </a:r>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CAE861B8-8679-4293-B713-0A78781FC4B7}"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BADD139C-2DB6-45E9-BFA8-4133274B94CB}" type="slidenum">
              <a:rPr lang="en-US"/>
              <a:pPr>
                <a:defRPr/>
              </a:pPr>
              <a:t>15</a:t>
            </a:fld>
            <a:endParaRPr lang="en-US" dirty="0"/>
          </a:p>
        </p:txBody>
      </p:sp>
      <p:pic>
        <p:nvPicPr>
          <p:cNvPr id="18439" name="Picture 5"/>
          <p:cNvPicPr>
            <a:picLocks noChangeArrowheads="1"/>
          </p:cNvPicPr>
          <p:nvPr>
            <p:custDataLst>
              <p:tags r:id="rId1"/>
            </p:custDataLst>
          </p:nvPr>
        </p:nvPicPr>
        <p:blipFill>
          <a:blip r:embed="rId4"/>
          <a:srcRect/>
          <a:stretch>
            <a:fillRect/>
          </a:stretch>
        </p:blipFill>
        <p:spPr bwMode="auto">
          <a:xfrm>
            <a:off x="5072065" y="3500439"/>
            <a:ext cx="3479531" cy="271462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Factor </a:t>
            </a:r>
            <a:r>
              <a:rPr lang="en-US" dirty="0"/>
              <a:t>8</a:t>
            </a:r>
            <a:r>
              <a:rPr lang="en-US" dirty="0" smtClean="0"/>
              <a:t> – Stairs</a:t>
            </a:r>
          </a:p>
        </p:txBody>
      </p:sp>
      <p:sp>
        <p:nvSpPr>
          <p:cNvPr id="29699" name="Rectangle 3"/>
          <p:cNvSpPr>
            <a:spLocks noGrp="1" noChangeArrowheads="1"/>
          </p:cNvSpPr>
          <p:nvPr>
            <p:ph idx="1"/>
          </p:nvPr>
        </p:nvSpPr>
        <p:spPr>
          <a:xfrm>
            <a:off x="395289" y="928688"/>
            <a:ext cx="8424863" cy="5029200"/>
          </a:xfrm>
        </p:spPr>
        <p:txBody>
          <a:bodyPr>
            <a:normAutofit/>
          </a:bodyPr>
          <a:lstStyle/>
          <a:p>
            <a:pPr eaLnBrk="1" hangingPunct="1"/>
            <a:r>
              <a:rPr lang="en-US" dirty="0" smtClean="0"/>
              <a:t>More than 3 steps</a:t>
            </a:r>
          </a:p>
          <a:p>
            <a:pPr eaLnBrk="1" hangingPunct="1"/>
            <a:r>
              <a:rPr lang="en-US" dirty="0" smtClean="0"/>
              <a:t>Frequency and type of use</a:t>
            </a:r>
          </a:p>
          <a:p>
            <a:pPr eaLnBrk="1" hangingPunct="1"/>
            <a:r>
              <a:rPr lang="en-US" dirty="0" smtClean="0"/>
              <a:t>Uneven stair geometry-3/16” to 3/8”</a:t>
            </a:r>
          </a:p>
          <a:p>
            <a:pPr lvl="1" eaLnBrk="1" hangingPunct="1"/>
            <a:r>
              <a:rPr lang="en-US" sz="2000" dirty="0" smtClean="0"/>
              <a:t>Runner 9 to10” existing, 11”new</a:t>
            </a:r>
          </a:p>
          <a:p>
            <a:pPr lvl="1" eaLnBrk="1" hangingPunct="1"/>
            <a:r>
              <a:rPr lang="en-US" sz="2000" dirty="0" smtClean="0"/>
              <a:t>Risers-8”existing, 7” new</a:t>
            </a:r>
          </a:p>
          <a:p>
            <a:pPr lvl="1" eaLnBrk="1" hangingPunct="1"/>
            <a:r>
              <a:rPr lang="en-US" sz="2000" dirty="0" smtClean="0"/>
              <a:t>Landings</a:t>
            </a:r>
          </a:p>
          <a:p>
            <a:pPr lvl="1" eaLnBrk="1" hangingPunct="1"/>
            <a:r>
              <a:rPr lang="en-US" sz="2000" dirty="0" smtClean="0"/>
              <a:t>Treads-slip resistant</a:t>
            </a:r>
          </a:p>
          <a:p>
            <a:pPr lvl="1" eaLnBrk="1" hangingPunct="1"/>
            <a:r>
              <a:rPr lang="en-US" sz="2000" dirty="0" smtClean="0"/>
              <a:t>Slope angle-30 to 35 degrees</a:t>
            </a:r>
          </a:p>
          <a:p>
            <a:pPr eaLnBrk="1" hangingPunct="1"/>
            <a:r>
              <a:rPr lang="en-US" dirty="0" smtClean="0"/>
              <a:t>High risk stairs</a:t>
            </a:r>
          </a:p>
          <a:p>
            <a:pPr lvl="1" eaLnBrk="1" hangingPunct="1"/>
            <a:r>
              <a:rPr lang="en-US" sz="2000" dirty="0" smtClean="0"/>
              <a:t>Non-uniform steps</a:t>
            </a:r>
          </a:p>
          <a:p>
            <a:pPr lvl="1" eaLnBrk="1" hangingPunct="1"/>
            <a:r>
              <a:rPr lang="en-US" sz="2000" dirty="0" smtClean="0"/>
              <a:t>Worn or loose nosing, coverings</a:t>
            </a:r>
          </a:p>
          <a:p>
            <a:pPr lvl="1" eaLnBrk="1" hangingPunct="1"/>
            <a:r>
              <a:rPr lang="en-US" sz="2000" dirty="0" smtClean="0"/>
              <a:t>Wide with no reachable/graspable railing</a:t>
            </a:r>
          </a:p>
          <a:p>
            <a:pPr eaLnBrk="1" hangingPunct="1"/>
            <a:r>
              <a:rPr lang="en-US" dirty="0" smtClean="0"/>
              <a:t>Handrails – shape-too big to grasp?</a:t>
            </a:r>
          </a:p>
          <a:p>
            <a:pPr eaLnBrk="1" hangingPunct="1"/>
            <a:endParaRPr lang="en-US" dirty="0" smtClean="0"/>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1582F295-067B-48EB-8988-B1B5E127246E}"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E1D0605D-F47D-437A-8CE2-FC13EFD07FEC}" type="slidenum">
              <a:rPr lang="en-US"/>
              <a:pPr>
                <a:defRPr/>
              </a:pPr>
              <a:t>16</a:t>
            </a:fld>
            <a:endParaRPr lang="en-US" dirty="0"/>
          </a:p>
        </p:txBody>
      </p:sp>
      <p:pic>
        <p:nvPicPr>
          <p:cNvPr id="29702" name="Picture 5"/>
          <p:cNvPicPr>
            <a:picLocks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286377" y="1214438"/>
            <a:ext cx="34623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a:t>STF Risk </a:t>
            </a:r>
            <a:r>
              <a:rPr lang="en-US" dirty="0" smtClean="0"/>
              <a:t>Factor 8 </a:t>
            </a:r>
            <a:r>
              <a:rPr lang="en-US" dirty="0"/>
              <a:t>– Stairs</a:t>
            </a:r>
            <a:endParaRPr lang="en-US" dirty="0" smtClean="0"/>
          </a:p>
        </p:txBody>
      </p:sp>
      <p:sp>
        <p:nvSpPr>
          <p:cNvPr id="30723" name="Content Placeholder 2"/>
          <p:cNvSpPr>
            <a:spLocks noGrp="1"/>
          </p:cNvSpPr>
          <p:nvPr>
            <p:ph sz="half" idx="1"/>
          </p:nvPr>
        </p:nvSpPr>
        <p:spPr>
          <a:xfrm>
            <a:off x="395288" y="1214438"/>
            <a:ext cx="4135437" cy="4743450"/>
          </a:xfrm>
        </p:spPr>
        <p:txBody>
          <a:bodyPr>
            <a:normAutofit/>
          </a:bodyPr>
          <a:lstStyle/>
          <a:p>
            <a:r>
              <a:rPr lang="en-US" sz="2000" dirty="0" smtClean="0"/>
              <a:t>When not operating, escalator steps do not generally meet the standard step geometry for stairs.</a:t>
            </a:r>
          </a:p>
          <a:p>
            <a:r>
              <a:rPr lang="en-US" sz="2000" dirty="0" smtClean="0"/>
              <a:t>Businesses with escalators should have additional controls in place</a:t>
            </a:r>
          </a:p>
          <a:p>
            <a:endParaRPr lang="en-US" sz="2000" dirty="0" smtClean="0"/>
          </a:p>
        </p:txBody>
      </p:sp>
      <p:sp>
        <p:nvSpPr>
          <p:cNvPr id="5" name="Date Placeholder 4"/>
          <p:cNvSpPr>
            <a:spLocks noGrp="1"/>
          </p:cNvSpPr>
          <p:nvPr>
            <p:ph type="dt" sz="half" idx="10"/>
          </p:nvPr>
        </p:nvSpPr>
        <p:spPr>
          <a:xfrm>
            <a:off x="1506800" y="6566401"/>
            <a:ext cx="1080000" cy="151200"/>
          </a:xfrm>
        </p:spPr>
        <p:txBody>
          <a:bodyPr>
            <a:normAutofit/>
          </a:bodyPr>
          <a:lstStyle/>
          <a:p>
            <a:pPr>
              <a:defRPr/>
            </a:pPr>
            <a:fld id="{11895E51-F63F-4F0F-85C6-D8B70B8CB9C7}" type="datetime1">
              <a:rPr lang="en-US" smtClean="0"/>
              <a:pPr>
                <a:defRPr/>
              </a:pPr>
              <a:t>11/15/2017</a:t>
            </a:fld>
            <a:endParaRPr lang="en-US" dirty="0"/>
          </a:p>
        </p:txBody>
      </p:sp>
      <p:sp>
        <p:nvSpPr>
          <p:cNvPr id="6" name="Slide Number Placeholder 5"/>
          <p:cNvSpPr>
            <a:spLocks noGrp="1"/>
          </p:cNvSpPr>
          <p:nvPr>
            <p:ph type="sldNum" sz="quarter" idx="12"/>
          </p:nvPr>
        </p:nvSpPr>
        <p:spPr>
          <a:xfrm>
            <a:off x="8460000" y="6566400"/>
            <a:ext cx="360000" cy="151200"/>
          </a:xfrm>
        </p:spPr>
        <p:txBody>
          <a:bodyPr>
            <a:normAutofit/>
          </a:bodyPr>
          <a:lstStyle/>
          <a:p>
            <a:pPr>
              <a:defRPr/>
            </a:pPr>
            <a:fld id="{F7458AC2-A627-4DFA-8806-487C6625BA7A}" type="slidenum">
              <a:rPr lang="en-US" smtClean="0"/>
              <a:pPr>
                <a:defRPr/>
              </a:pPr>
              <a:t>17</a:t>
            </a:fld>
            <a:endParaRPr lang="en-US" dirty="0"/>
          </a:p>
        </p:txBody>
      </p:sp>
      <p:pic>
        <p:nvPicPr>
          <p:cNvPr id="30726" name="Picture 2" descr="C:\Documents and Settings\uszam30\My Documents\Lord &amp; Taylor 1#2\Samples\Lord &amp; Taylor\P1010005.JPG"/>
          <p:cNvPicPr>
            <a:picLocks noGrp="1" noChangeArrowheads="1"/>
          </p:cNvPicPr>
          <p:nvPr>
            <p:ph sz="half" idx="2"/>
            <p:custDataLst>
              <p:tags r:id="rId1"/>
            </p:custDataLst>
          </p:nvPr>
        </p:nvPicPr>
        <p:blipFill>
          <a:blip r:embed="rId5">
            <a:extLst>
              <a:ext uri="{28A0092B-C50C-407E-A947-70E740481C1C}">
                <a14:useLocalDpi xmlns:a14="http://schemas.microsoft.com/office/drawing/2010/main" val="0"/>
              </a:ext>
            </a:extLst>
          </a:blip>
          <a:srcRect/>
          <a:stretch>
            <a:fillRect/>
          </a:stretch>
        </p:blipFill>
        <p:spPr>
          <a:xfrm>
            <a:off x="642939" y="3571876"/>
            <a:ext cx="4137025" cy="2643188"/>
          </a:xfrm>
          <a:noFill/>
        </p:spPr>
      </p:pic>
      <p:pic>
        <p:nvPicPr>
          <p:cNvPr id="30727" name="Picture 5"/>
          <p:cNvPicPr>
            <a:picLocks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286376" y="1714501"/>
            <a:ext cx="3230563"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r>
              <a:rPr lang="en-US" dirty="0"/>
              <a:t>STF Risk </a:t>
            </a:r>
            <a:r>
              <a:rPr lang="en-US" dirty="0" smtClean="0"/>
              <a:t>Factor 8 </a:t>
            </a:r>
            <a:r>
              <a:rPr lang="en-US" dirty="0"/>
              <a:t>– Stairs</a:t>
            </a:r>
            <a:endParaRPr lang="en-US" dirty="0" smtClean="0"/>
          </a:p>
        </p:txBody>
      </p:sp>
      <p:sp>
        <p:nvSpPr>
          <p:cNvPr id="3" name="Content Placeholder 2"/>
          <p:cNvSpPr>
            <a:spLocks noGrp="1"/>
          </p:cNvSpPr>
          <p:nvPr>
            <p:ph sz="half" idx="1"/>
          </p:nvPr>
        </p:nvSpPr>
        <p:spPr/>
        <p:txBody>
          <a:bodyPr>
            <a:normAutofit/>
          </a:bodyPr>
          <a:lstStyle/>
          <a:p>
            <a:pPr>
              <a:defRPr/>
            </a:pPr>
            <a:r>
              <a:rPr lang="en-US" sz="2000" dirty="0" smtClean="0"/>
              <a:t>Elevator carriages should be level with the floor at all floor stops to prevent tripping incidents.</a:t>
            </a:r>
          </a:p>
          <a:p>
            <a:pPr>
              <a:defRPr/>
            </a:pPr>
            <a:r>
              <a:rPr lang="en-US" sz="2000" dirty="0" smtClean="0"/>
              <a:t>Elevator carriage floors  and door thresholds should be slip resistant.</a:t>
            </a:r>
          </a:p>
          <a:p>
            <a:pPr>
              <a:defRPr/>
            </a:pPr>
            <a:r>
              <a:rPr lang="en-US" sz="2000" kern="1200" dirty="0" smtClean="0">
                <a:solidFill>
                  <a:schemeClr val="tx1"/>
                </a:solidFill>
                <a:latin typeface="Frutiger 55 Roman"/>
              </a:rPr>
              <a:t>Changes in floor surfaces from each floor to elevator should be clearly visible.  </a:t>
            </a:r>
          </a:p>
          <a:p>
            <a:pPr>
              <a:buFontTx/>
              <a:buNone/>
              <a:defRPr/>
            </a:pPr>
            <a:endParaRPr lang="en-US" sz="2000" dirty="0" smtClean="0"/>
          </a:p>
        </p:txBody>
      </p:sp>
      <p:sp>
        <p:nvSpPr>
          <p:cNvPr id="5" name="Date Placeholder 4"/>
          <p:cNvSpPr>
            <a:spLocks noGrp="1"/>
          </p:cNvSpPr>
          <p:nvPr>
            <p:ph type="dt" sz="half" idx="10"/>
          </p:nvPr>
        </p:nvSpPr>
        <p:spPr>
          <a:xfrm>
            <a:off x="1506800" y="6566401"/>
            <a:ext cx="1080000" cy="151200"/>
          </a:xfrm>
        </p:spPr>
        <p:txBody>
          <a:bodyPr>
            <a:normAutofit/>
          </a:bodyPr>
          <a:lstStyle/>
          <a:p>
            <a:pPr>
              <a:defRPr/>
            </a:pPr>
            <a:fld id="{11895E51-F63F-4F0F-85C6-D8B70B8CB9C7}" type="datetime1">
              <a:rPr lang="en-US" smtClean="0"/>
              <a:pPr>
                <a:defRPr/>
              </a:pPr>
              <a:t>11/15/2017</a:t>
            </a:fld>
            <a:endParaRPr lang="en-US" dirty="0"/>
          </a:p>
        </p:txBody>
      </p:sp>
      <p:sp>
        <p:nvSpPr>
          <p:cNvPr id="6" name="Slide Number Placeholder 5"/>
          <p:cNvSpPr>
            <a:spLocks noGrp="1"/>
          </p:cNvSpPr>
          <p:nvPr>
            <p:ph type="sldNum" sz="quarter" idx="12"/>
          </p:nvPr>
        </p:nvSpPr>
        <p:spPr>
          <a:xfrm>
            <a:off x="8460000" y="6566400"/>
            <a:ext cx="360000" cy="151200"/>
          </a:xfrm>
        </p:spPr>
        <p:txBody>
          <a:bodyPr>
            <a:normAutofit/>
          </a:bodyPr>
          <a:lstStyle/>
          <a:p>
            <a:pPr>
              <a:defRPr/>
            </a:pPr>
            <a:fld id="{E6C948A7-3013-49B3-9201-C454F08ADF6E}" type="slidenum">
              <a:rPr lang="en-US" smtClean="0"/>
              <a:pPr>
                <a:defRPr/>
              </a:pPr>
              <a:t>18</a:t>
            </a:fld>
            <a:endParaRPr lang="en-US" dirty="0"/>
          </a:p>
        </p:txBody>
      </p:sp>
      <p:pic>
        <p:nvPicPr>
          <p:cNvPr id="31750" name="Picture 2" descr="C:\Documents and Settings\uszam30\My Documents\Lord &amp; Taylor 1#2\Samples\Lord &amp; Taylor\P1010014.JPG"/>
          <p:cNvPicPr>
            <a:picLocks noGrp="1" noChangeArrowheads="1"/>
          </p:cNvPicPr>
          <p:nvPr>
            <p:ph sz="half" idx="2"/>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4683127" y="1571626"/>
            <a:ext cx="4137024" cy="4071938"/>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dirty="0" smtClean="0"/>
              <a:t>STF Risk Factor 9 - Human Factors</a:t>
            </a:r>
          </a:p>
        </p:txBody>
      </p:sp>
      <p:sp>
        <p:nvSpPr>
          <p:cNvPr id="32771" name="Content Placeholder 2"/>
          <p:cNvSpPr>
            <a:spLocks noGrp="1"/>
          </p:cNvSpPr>
          <p:nvPr>
            <p:ph sz="half" idx="1"/>
          </p:nvPr>
        </p:nvSpPr>
        <p:spPr/>
        <p:txBody>
          <a:bodyPr>
            <a:normAutofit/>
          </a:bodyPr>
          <a:lstStyle/>
          <a:p>
            <a:pPr eaLnBrk="1" hangingPunct="1"/>
            <a:r>
              <a:rPr lang="en-US" dirty="0" smtClean="0"/>
              <a:t>Age</a:t>
            </a:r>
          </a:p>
          <a:p>
            <a:pPr eaLnBrk="1" hangingPunct="1"/>
            <a:r>
              <a:rPr lang="en-US" dirty="0" smtClean="0"/>
              <a:t>Shoes</a:t>
            </a:r>
          </a:p>
          <a:p>
            <a:pPr eaLnBrk="1" hangingPunct="1"/>
            <a:r>
              <a:rPr lang="en-US" dirty="0" smtClean="0"/>
              <a:t>Vision</a:t>
            </a:r>
          </a:p>
          <a:p>
            <a:pPr eaLnBrk="1" hangingPunct="1"/>
            <a:r>
              <a:rPr lang="en-US" dirty="0" smtClean="0"/>
              <a:t>Physical, mental state</a:t>
            </a:r>
          </a:p>
          <a:p>
            <a:pPr eaLnBrk="1" hangingPunct="1"/>
            <a:r>
              <a:rPr lang="en-US" dirty="0" smtClean="0"/>
              <a:t>Cumbersome objects/packages</a:t>
            </a:r>
          </a:p>
          <a:p>
            <a:endParaRPr lang="en-US" dirty="0" smtClean="0"/>
          </a:p>
        </p:txBody>
      </p:sp>
      <p:sp>
        <p:nvSpPr>
          <p:cNvPr id="5" name="Date Placeholder 4"/>
          <p:cNvSpPr>
            <a:spLocks noGrp="1"/>
          </p:cNvSpPr>
          <p:nvPr>
            <p:ph type="dt" sz="half" idx="10"/>
          </p:nvPr>
        </p:nvSpPr>
        <p:spPr>
          <a:xfrm>
            <a:off x="1506800" y="6566401"/>
            <a:ext cx="1080000" cy="151200"/>
          </a:xfrm>
        </p:spPr>
        <p:txBody>
          <a:bodyPr>
            <a:normAutofit/>
          </a:bodyPr>
          <a:lstStyle/>
          <a:p>
            <a:pPr>
              <a:defRPr/>
            </a:pPr>
            <a:fld id="{11895E51-F63F-4F0F-85C6-D8B70B8CB9C7}" type="datetime1">
              <a:rPr lang="en-US" smtClean="0"/>
              <a:pPr>
                <a:defRPr/>
              </a:pPr>
              <a:t>11/15/2017</a:t>
            </a:fld>
            <a:endParaRPr lang="en-US" dirty="0"/>
          </a:p>
        </p:txBody>
      </p:sp>
      <p:sp>
        <p:nvSpPr>
          <p:cNvPr id="6" name="Slide Number Placeholder 5"/>
          <p:cNvSpPr>
            <a:spLocks noGrp="1"/>
          </p:cNvSpPr>
          <p:nvPr>
            <p:ph type="sldNum" sz="quarter" idx="12"/>
          </p:nvPr>
        </p:nvSpPr>
        <p:spPr>
          <a:xfrm>
            <a:off x="8460000" y="6566400"/>
            <a:ext cx="360000" cy="151200"/>
          </a:xfrm>
        </p:spPr>
        <p:txBody>
          <a:bodyPr>
            <a:normAutofit/>
          </a:bodyPr>
          <a:lstStyle/>
          <a:p>
            <a:pPr>
              <a:defRPr/>
            </a:pPr>
            <a:fld id="{F7EA6408-F3C7-41CC-90DD-D9F00956CFA9}" type="slidenum">
              <a:rPr lang="en-US" smtClean="0"/>
              <a:pPr>
                <a:defRPr/>
              </a:pPr>
              <a:t>19</a:t>
            </a:fld>
            <a:endParaRPr lang="en-US" dirty="0"/>
          </a:p>
        </p:txBody>
      </p:sp>
      <p:pic>
        <p:nvPicPr>
          <p:cNvPr id="32774" name="Picture 4" descr="C:\Documents and Settings\uszam30\My Documents\Loehmann's, Inc.#3\EDIC STF Pictures\On Site EDIC GEorge Kempf\Climbing the truck 2.jpg"/>
          <p:cNvPicPr>
            <a:picLocks noGrp="1" noChangeArrowheads="1"/>
          </p:cNvPicPr>
          <p:nvPr>
            <p:ph sz="half" idx="2"/>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4429125" y="1285876"/>
            <a:ext cx="4357688" cy="467201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dirty="0" smtClean="0"/>
              <a:t>Objectives</a:t>
            </a:r>
          </a:p>
        </p:txBody>
      </p:sp>
      <p:sp>
        <p:nvSpPr>
          <p:cNvPr id="14339" name="Rectangle 3"/>
          <p:cNvSpPr>
            <a:spLocks noGrp="1" noChangeArrowheads="1"/>
          </p:cNvSpPr>
          <p:nvPr>
            <p:ph idx="1"/>
          </p:nvPr>
        </p:nvSpPr>
        <p:spPr/>
        <p:txBody>
          <a:bodyPr>
            <a:normAutofit/>
          </a:bodyPr>
          <a:lstStyle/>
          <a:p>
            <a:pPr eaLnBrk="1" hangingPunct="1"/>
            <a:r>
              <a:rPr lang="en-US" dirty="0" smtClean="0"/>
              <a:t>This presentation is designed to provide:</a:t>
            </a:r>
          </a:p>
          <a:p>
            <a:pPr lvl="1" eaLnBrk="1" hangingPunct="1"/>
            <a:r>
              <a:rPr lang="en-US" dirty="0" smtClean="0"/>
              <a:t>An understanding of the importance of STF assessments</a:t>
            </a:r>
          </a:p>
          <a:p>
            <a:pPr lvl="1" eaLnBrk="1" hangingPunct="1"/>
            <a:r>
              <a:rPr lang="en-US" dirty="0" smtClean="0"/>
              <a:t>An overview on how to utilize the Zurich 10-point STF assessment program </a:t>
            </a:r>
          </a:p>
          <a:p>
            <a:pPr lvl="1" eaLnBrk="1" hangingPunct="1"/>
            <a:r>
              <a:rPr lang="en-US" dirty="0" smtClean="0"/>
              <a:t>Insight on the major risk factors that cause or contribute to STF accidents</a:t>
            </a:r>
          </a:p>
          <a:p>
            <a:pPr lvl="1" eaLnBrk="1" hangingPunct="1"/>
            <a:r>
              <a:rPr lang="en-US" dirty="0" smtClean="0"/>
              <a:t>An understanding of the value tribometry provides to the STF assessment process</a:t>
            </a:r>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8AD61AE8-3171-47DD-ABE9-FB7EC9982C4C}"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94A287BB-691B-44B6-A2AB-7F0EF3530311}"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pPr eaLnBrk="1" hangingPunct="1"/>
            <a:r>
              <a:rPr lang="en-US" dirty="0" smtClean="0"/>
              <a:t>STF Risk Factor 10 – Unusual features</a:t>
            </a:r>
          </a:p>
        </p:txBody>
      </p:sp>
      <p:sp>
        <p:nvSpPr>
          <p:cNvPr id="33795" name="Rectangle 3"/>
          <p:cNvSpPr>
            <a:spLocks noGrp="1" noChangeArrowheads="1"/>
          </p:cNvSpPr>
          <p:nvPr>
            <p:ph idx="1"/>
          </p:nvPr>
        </p:nvSpPr>
        <p:spPr/>
        <p:txBody>
          <a:bodyPr>
            <a:normAutofit/>
          </a:bodyPr>
          <a:lstStyle/>
          <a:p>
            <a:pPr eaLnBrk="1" hangingPunct="1"/>
            <a:r>
              <a:rPr lang="en-US" dirty="0" smtClean="0"/>
              <a:t>Distractions</a:t>
            </a:r>
          </a:p>
          <a:p>
            <a:pPr lvl="1" eaLnBrk="1" hangingPunct="1"/>
            <a:r>
              <a:rPr lang="en-US" dirty="0" smtClean="0"/>
              <a:t>Alarms/buzzers</a:t>
            </a:r>
          </a:p>
          <a:p>
            <a:pPr lvl="1" eaLnBrk="1" hangingPunct="1"/>
            <a:r>
              <a:rPr lang="en-US" dirty="0" smtClean="0"/>
              <a:t>Strobe/flashing lights</a:t>
            </a:r>
          </a:p>
          <a:p>
            <a:pPr lvl="1" eaLnBrk="1" hangingPunct="1"/>
            <a:r>
              <a:rPr lang="en-US" dirty="0" smtClean="0"/>
              <a:t>Heavy pedestrian traffic</a:t>
            </a:r>
          </a:p>
          <a:p>
            <a:pPr lvl="1" eaLnBrk="1" hangingPunct="1"/>
            <a:r>
              <a:rPr lang="en-US" dirty="0" smtClean="0"/>
              <a:t>Signs and attractive displays</a:t>
            </a:r>
          </a:p>
          <a:p>
            <a:pPr lvl="1" eaLnBrk="1" hangingPunct="1"/>
            <a:r>
              <a:rPr lang="en-US" dirty="0" smtClean="0"/>
              <a:t>Decorations</a:t>
            </a:r>
          </a:p>
          <a:p>
            <a:pPr lvl="1" eaLnBrk="1" hangingPunct="1"/>
            <a:r>
              <a:rPr lang="en-US" dirty="0" smtClean="0"/>
              <a:t>Strobe lights</a:t>
            </a:r>
          </a:p>
          <a:p>
            <a:pPr lvl="1" eaLnBrk="1" hangingPunct="1"/>
            <a:r>
              <a:rPr lang="en-US" dirty="0" smtClean="0"/>
              <a:t>Sales displays</a:t>
            </a:r>
          </a:p>
          <a:p>
            <a:pPr lvl="1" eaLnBrk="1" hangingPunct="1"/>
            <a:r>
              <a:rPr lang="en-US" dirty="0" smtClean="0"/>
              <a:t>Art work</a:t>
            </a:r>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1582F295-067B-48EB-8988-B1B5E127246E}"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8BF54A13-6691-4FC1-BE00-CCB705295C07}" type="slidenum">
              <a:rPr lang="en-US"/>
              <a:pPr>
                <a:defRPr/>
              </a:pPr>
              <a:t>20</a:t>
            </a:fld>
            <a:endParaRPr lang="en-US" dirty="0"/>
          </a:p>
        </p:txBody>
      </p:sp>
      <p:pic>
        <p:nvPicPr>
          <p:cNvPr id="33798" name="Picture 4"/>
          <p:cNvPicPr>
            <a:picLocks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286252" y="1428750"/>
            <a:ext cx="3857625"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a:t>Fill out required information at top of slips, trips and falls evaluation form</a:t>
            </a:r>
          </a:p>
          <a:p>
            <a:r>
              <a:rPr lang="en-US" dirty="0"/>
              <a:t> Identify areas you will be evaluating; list in left column</a:t>
            </a:r>
          </a:p>
          <a:p>
            <a:r>
              <a:rPr lang="en-US" dirty="0"/>
              <a:t>Assess each area in relation to each contributing factor; If factor not present, do not score; Leave blank</a:t>
            </a:r>
          </a:p>
          <a:p>
            <a:pPr lvl="1"/>
            <a:r>
              <a:rPr lang="en-US" dirty="0"/>
              <a:t>Be honest in your evaluation</a:t>
            </a:r>
          </a:p>
          <a:p>
            <a:pPr lvl="1"/>
            <a:r>
              <a:rPr lang="en-US" dirty="0"/>
              <a:t>Take photos of areas evaluated and areas of concern. Barricade or place warning signs in areas identified with significant defects that need immediate action</a:t>
            </a:r>
          </a:p>
          <a:p>
            <a:endParaRPr lang="en-US" dirty="0"/>
          </a:p>
        </p:txBody>
      </p:sp>
      <p:sp>
        <p:nvSpPr>
          <p:cNvPr id="4" name="Title 3"/>
          <p:cNvSpPr>
            <a:spLocks noGrp="1"/>
          </p:cNvSpPr>
          <p:nvPr>
            <p:ph type="title"/>
          </p:nvPr>
        </p:nvSpPr>
        <p:spPr>
          <a:xfrm>
            <a:off x="323529" y="476672"/>
            <a:ext cx="7657201" cy="359022"/>
          </a:xfrm>
        </p:spPr>
        <p:txBody>
          <a:bodyPr/>
          <a:lstStyle/>
          <a:p>
            <a:r>
              <a:rPr lang="en-US" dirty="0"/>
              <a:t>Using the evaluation guide</a:t>
            </a:r>
          </a:p>
        </p:txBody>
      </p:sp>
      <p:sp>
        <p:nvSpPr>
          <p:cNvPr id="6" name="Slide Number Placeholder 5"/>
          <p:cNvSpPr>
            <a:spLocks noGrp="1"/>
          </p:cNvSpPr>
          <p:nvPr>
            <p:ph type="sldNum" sz="quarter" idx="16"/>
          </p:nvPr>
        </p:nvSpPr>
        <p:spPr/>
        <p:txBody>
          <a:bodyPr/>
          <a:lstStyle/>
          <a:p>
            <a:fld id="{EAC25812-4E53-494E-AA6B-2242F0D165A7}" type="slidenum">
              <a:rPr lang="en-US" smtClean="0"/>
              <a:pPr/>
              <a:t>21</a:t>
            </a:fld>
            <a:endParaRPr lang="en-US" dirty="0"/>
          </a:p>
        </p:txBody>
      </p:sp>
      <p:pic>
        <p:nvPicPr>
          <p:cNvPr id="7"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0" y="980729"/>
            <a:ext cx="4109165" cy="5415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54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dirty="0" smtClean="0"/>
              <a:t>Using the evaluation guide</a:t>
            </a:r>
          </a:p>
        </p:txBody>
      </p:sp>
      <p:sp>
        <p:nvSpPr>
          <p:cNvPr id="21510" name="Rectangle 3"/>
          <p:cNvSpPr>
            <a:spLocks noGrp="1" noChangeArrowheads="1"/>
          </p:cNvSpPr>
          <p:nvPr>
            <p:ph idx="1"/>
          </p:nvPr>
        </p:nvSpPr>
        <p:spPr/>
        <p:txBody>
          <a:bodyPr>
            <a:normAutofit/>
          </a:bodyPr>
          <a:lstStyle/>
          <a:p>
            <a:pPr eaLnBrk="1" hangingPunct="1">
              <a:defRPr/>
            </a:pPr>
            <a:r>
              <a:rPr lang="en-US" kern="1200" dirty="0" smtClean="0">
                <a:solidFill>
                  <a:schemeClr val="tx1"/>
                </a:solidFill>
              </a:rPr>
              <a:t>Score each contributing factor based on the potential exposure(s) present that could contribute to a slip, trip and fall</a:t>
            </a:r>
          </a:p>
          <a:p>
            <a:pPr lvl="1" eaLnBrk="1" hangingPunct="1">
              <a:defRPr/>
            </a:pPr>
            <a:r>
              <a:rPr lang="en-US" kern="1200" dirty="0" smtClean="0">
                <a:solidFill>
                  <a:schemeClr val="tx1"/>
                </a:solidFill>
                <a:ea typeface="+mn-ea"/>
                <a:cs typeface="+mn-cs"/>
              </a:rPr>
              <a:t>High potential = “4”</a:t>
            </a:r>
          </a:p>
          <a:p>
            <a:pPr lvl="1" eaLnBrk="1" hangingPunct="1">
              <a:defRPr/>
            </a:pPr>
            <a:r>
              <a:rPr lang="en-US" kern="1200" dirty="0" smtClean="0">
                <a:solidFill>
                  <a:schemeClr val="tx1"/>
                </a:solidFill>
                <a:ea typeface="+mn-ea"/>
                <a:cs typeface="+mn-cs"/>
              </a:rPr>
              <a:t>Moderate potential = “3”</a:t>
            </a:r>
          </a:p>
          <a:p>
            <a:pPr lvl="1" eaLnBrk="1" hangingPunct="1">
              <a:defRPr/>
            </a:pPr>
            <a:r>
              <a:rPr lang="en-US" kern="1200" dirty="0" smtClean="0">
                <a:solidFill>
                  <a:schemeClr val="tx1"/>
                </a:solidFill>
                <a:ea typeface="+mn-ea"/>
                <a:cs typeface="+mn-cs"/>
              </a:rPr>
              <a:t>Low potential = “2”</a:t>
            </a:r>
          </a:p>
          <a:p>
            <a:pPr lvl="1" eaLnBrk="1" hangingPunct="1">
              <a:defRPr/>
            </a:pPr>
            <a:r>
              <a:rPr lang="en-US" kern="1200" dirty="0" smtClean="0">
                <a:solidFill>
                  <a:schemeClr val="tx1"/>
                </a:solidFill>
                <a:ea typeface="+mn-ea"/>
                <a:cs typeface="+mn-cs"/>
              </a:rPr>
              <a:t>Very low potential = “1”</a:t>
            </a:r>
          </a:p>
          <a:p>
            <a:pPr eaLnBrk="1" hangingPunct="1">
              <a:defRPr/>
            </a:pPr>
            <a:endParaRPr lang="en-US" sz="2400" dirty="0" smtClean="0"/>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3716ED6E-2232-4823-9E16-EA1E4788FB1F}"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19EBFF47-7E61-4098-BC83-01F16FC31475}" type="slidenum">
              <a:rPr lang="en-US"/>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dirty="0" smtClean="0"/>
              <a:t>Using the evaluation guide</a:t>
            </a:r>
          </a:p>
        </p:txBody>
      </p:sp>
      <p:sp>
        <p:nvSpPr>
          <p:cNvPr id="36867" name="Rectangle 3"/>
          <p:cNvSpPr>
            <a:spLocks noGrp="1" noChangeArrowheads="1"/>
          </p:cNvSpPr>
          <p:nvPr>
            <p:ph idx="1"/>
          </p:nvPr>
        </p:nvSpPr>
        <p:spPr/>
        <p:txBody>
          <a:bodyPr>
            <a:normAutofit/>
          </a:bodyPr>
          <a:lstStyle/>
          <a:p>
            <a:pPr eaLnBrk="1" hangingPunct="1"/>
            <a:r>
              <a:rPr lang="en-US" dirty="0" smtClean="0"/>
              <a:t>Total scores for each area evaluated</a:t>
            </a:r>
          </a:p>
          <a:p>
            <a:pPr eaLnBrk="1" hangingPunct="1"/>
            <a:r>
              <a:rPr lang="en-US" dirty="0" smtClean="0"/>
              <a:t>Use results to determine action plan and corrective measures</a:t>
            </a:r>
          </a:p>
          <a:p>
            <a:pPr eaLnBrk="1" hangingPunct="1"/>
            <a:r>
              <a:rPr lang="en-US" dirty="0" smtClean="0"/>
              <a:t>Possible controls include:</a:t>
            </a:r>
          </a:p>
          <a:p>
            <a:pPr lvl="1" eaLnBrk="1" hangingPunct="1"/>
            <a:r>
              <a:rPr lang="en-US" dirty="0" smtClean="0"/>
              <a:t>Physical changes</a:t>
            </a:r>
          </a:p>
          <a:p>
            <a:pPr lvl="1" eaLnBrk="1" hangingPunct="1"/>
            <a:r>
              <a:rPr lang="en-US" dirty="0" smtClean="0"/>
              <a:t>Administrative changes</a:t>
            </a:r>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54E110C0-1965-41DF-A390-B03658A185A0}"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932DCD34-3325-4C9F-ADF6-B1D73A3B19B3}"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dirty="0" smtClean="0"/>
              <a:t>Physical changes</a:t>
            </a:r>
          </a:p>
        </p:txBody>
      </p:sp>
      <p:sp>
        <p:nvSpPr>
          <p:cNvPr id="37891" name="Rectangle 3"/>
          <p:cNvSpPr>
            <a:spLocks noGrp="1" noChangeArrowheads="1"/>
          </p:cNvSpPr>
          <p:nvPr>
            <p:ph idx="1"/>
          </p:nvPr>
        </p:nvSpPr>
        <p:spPr/>
        <p:txBody>
          <a:bodyPr>
            <a:normAutofit/>
          </a:bodyPr>
          <a:lstStyle/>
          <a:p>
            <a:pPr eaLnBrk="1" hangingPunct="1"/>
            <a:r>
              <a:rPr lang="en-US" dirty="0" smtClean="0"/>
              <a:t>Examples include:</a:t>
            </a:r>
          </a:p>
          <a:p>
            <a:pPr lvl="1" eaLnBrk="1" hangingPunct="1"/>
            <a:r>
              <a:rPr lang="en-US" dirty="0" smtClean="0"/>
              <a:t>Repair deficiencies in floor surfaces and railings</a:t>
            </a:r>
          </a:p>
          <a:p>
            <a:pPr lvl="1" eaLnBrk="1" hangingPunct="1"/>
            <a:r>
              <a:rPr lang="en-US" dirty="0" smtClean="0"/>
              <a:t>Replace slippery when wet surfaces with surfaces having adequate asperities or roughness </a:t>
            </a:r>
          </a:p>
          <a:p>
            <a:pPr lvl="1" eaLnBrk="1" hangingPunct="1"/>
            <a:r>
              <a:rPr lang="en-US" dirty="0" smtClean="0"/>
              <a:t>Test topical floor coatings that add asperities or consider etching to enhance slip resistance</a:t>
            </a:r>
          </a:p>
          <a:p>
            <a:pPr lvl="1" eaLnBrk="1" hangingPunct="1"/>
            <a:r>
              <a:rPr lang="en-US" dirty="0" smtClean="0"/>
              <a:t>Install grab bars and rails where appropriate</a:t>
            </a:r>
          </a:p>
          <a:p>
            <a:pPr lvl="1" eaLnBrk="1" hangingPunct="1"/>
            <a:r>
              <a:rPr lang="en-US" dirty="0" smtClean="0"/>
              <a:t>Avoid furnishings or decorations that might slip when leaned upon</a:t>
            </a:r>
          </a:p>
          <a:p>
            <a:pPr lvl="1" eaLnBrk="1" hangingPunct="1"/>
            <a:r>
              <a:rPr lang="en-US" dirty="0" smtClean="0"/>
              <a:t>Use color contrasts to make steps or other level changes more visible</a:t>
            </a:r>
          </a:p>
          <a:p>
            <a:pPr lvl="1" eaLnBrk="1" hangingPunct="1"/>
            <a:r>
              <a:rPr lang="en-US" dirty="0" smtClean="0"/>
              <a:t>Improve lighting</a:t>
            </a:r>
          </a:p>
          <a:p>
            <a:pPr eaLnBrk="1" hangingPunct="1"/>
            <a:endParaRPr lang="en-US" sz="2400" dirty="0" smtClean="0"/>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85D2923A-2208-4D82-B5C5-165D9A8FF7F1}"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B31EC524-D26A-49FD-8FFF-36ED440D250A}" type="slidenum">
              <a:rPr lang="en-US"/>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dirty="0" smtClean="0"/>
              <a:t>Administrative changes</a:t>
            </a:r>
          </a:p>
        </p:txBody>
      </p:sp>
      <p:sp>
        <p:nvSpPr>
          <p:cNvPr id="38915" name="Rectangle 3"/>
          <p:cNvSpPr>
            <a:spLocks noGrp="1" noChangeArrowheads="1"/>
          </p:cNvSpPr>
          <p:nvPr>
            <p:ph idx="1"/>
          </p:nvPr>
        </p:nvSpPr>
        <p:spPr/>
        <p:txBody>
          <a:bodyPr>
            <a:normAutofit/>
          </a:bodyPr>
          <a:lstStyle/>
          <a:p>
            <a:pPr eaLnBrk="1" hangingPunct="1"/>
            <a:r>
              <a:rPr lang="en-US" dirty="0" smtClean="0"/>
              <a:t>Administrative changes could include the following items:</a:t>
            </a:r>
          </a:p>
          <a:p>
            <a:pPr lvl="1" eaLnBrk="1" hangingPunct="1"/>
            <a:r>
              <a:rPr lang="en-US" dirty="0" smtClean="0"/>
              <a:t>Development of a written self inspection program</a:t>
            </a:r>
          </a:p>
          <a:p>
            <a:pPr lvl="1" eaLnBrk="1" hangingPunct="1"/>
            <a:r>
              <a:rPr lang="en-US" dirty="0" smtClean="0"/>
              <a:t>Complete staff slip, trip and fall prevention awareness training</a:t>
            </a:r>
          </a:p>
          <a:p>
            <a:pPr lvl="1" eaLnBrk="1" hangingPunct="1"/>
            <a:r>
              <a:rPr lang="en-US" dirty="0" smtClean="0"/>
              <a:t>Complete walking/working surface risk assessment to determine coefficient of friction / slip resistance of current surfaces</a:t>
            </a:r>
          </a:p>
          <a:p>
            <a:pPr lvl="1" eaLnBrk="1" hangingPunct="1"/>
            <a:r>
              <a:rPr lang="en-US" dirty="0" smtClean="0"/>
              <a:t>Test potential walking surfaces prior to purchase</a:t>
            </a:r>
          </a:p>
          <a:p>
            <a:pPr lvl="1" eaLnBrk="1" hangingPunct="1"/>
            <a:r>
              <a:rPr lang="en-US" dirty="0" smtClean="0"/>
              <a:t>Train decision makers on slip resistance basics</a:t>
            </a:r>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BA69C090-AD68-449E-A238-9357089C6644}"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BE1B49AC-8FE7-4E26-8EBC-30080642F91A}" type="slidenum">
              <a:rPr lang="en-US"/>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Administrative changes (continued)</a:t>
            </a:r>
          </a:p>
        </p:txBody>
      </p:sp>
      <p:sp>
        <p:nvSpPr>
          <p:cNvPr id="39939" name="Rectangle 3"/>
          <p:cNvSpPr>
            <a:spLocks noGrp="1" noChangeArrowheads="1"/>
          </p:cNvSpPr>
          <p:nvPr>
            <p:ph idx="1"/>
          </p:nvPr>
        </p:nvSpPr>
        <p:spPr/>
        <p:txBody>
          <a:bodyPr>
            <a:normAutofit/>
          </a:bodyPr>
          <a:lstStyle/>
          <a:p>
            <a:pPr eaLnBrk="1" hangingPunct="1"/>
            <a:r>
              <a:rPr lang="en-US" dirty="0" smtClean="0"/>
              <a:t>Ensure managers, supervisors and employees are aware of their responsibility for fall prevention.</a:t>
            </a:r>
          </a:p>
          <a:p>
            <a:pPr eaLnBrk="1" hangingPunct="1"/>
            <a:r>
              <a:rPr lang="en-US" dirty="0" smtClean="0"/>
              <a:t>Identify visitors or employees who might be a high risk for falls due to lack of knowledge, unfamiliarity with the area, or physical limitations.</a:t>
            </a:r>
          </a:p>
          <a:p>
            <a:pPr eaLnBrk="1" hangingPunct="1"/>
            <a:r>
              <a:rPr lang="en-US" dirty="0" smtClean="0"/>
              <a:t>Cover fall prevention topics with employees during employment training and weekly/monthly meetings.</a:t>
            </a:r>
          </a:p>
          <a:p>
            <a:pPr eaLnBrk="1" hangingPunct="1"/>
            <a:r>
              <a:rPr lang="en-US" dirty="0" smtClean="0"/>
              <a:t>Include fall prevention items on routine self-inspection forms.</a:t>
            </a:r>
          </a:p>
          <a:p>
            <a:pPr eaLnBrk="1" hangingPunct="1"/>
            <a:r>
              <a:rPr lang="en-US" dirty="0" smtClean="0"/>
              <a:t>Ensure corrective action is assigned to a responsible person for correction and follow-up is conducted by management.</a:t>
            </a:r>
          </a:p>
          <a:p>
            <a:pPr eaLnBrk="1" hangingPunct="1"/>
            <a:endParaRPr lang="en-US" sz="2400" dirty="0" smtClean="0"/>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01203F45-BCE3-427B-AEC1-F998CEE117F3}"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AA6892B7-2F1D-49AF-9A40-26928399850E}" type="slidenum">
              <a:rPr lang="en-US"/>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ltLang="en-US" dirty="0" smtClean="0"/>
              <a:t>Tribometry</a:t>
            </a:r>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2" b="22"/>
          <a:stretch>
            <a:fillRect/>
          </a:stretch>
        </p:blipFill>
        <p:spPr/>
      </p:pic>
    </p:spTree>
    <p:extLst>
      <p:ext uri="{BB962C8B-B14F-4D97-AF65-F5344CB8AC3E}">
        <p14:creationId xmlns:p14="http://schemas.microsoft.com/office/powerpoint/2010/main" val="31437909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Falls</a:t>
            </a:r>
            <a:endParaRPr lang="en-US" dirty="0"/>
          </a:p>
        </p:txBody>
      </p:sp>
      <p:sp>
        <p:nvSpPr>
          <p:cNvPr id="3" name="Content Placeholder 2"/>
          <p:cNvSpPr>
            <a:spLocks noGrp="1"/>
          </p:cNvSpPr>
          <p:nvPr>
            <p:ph idx="1"/>
          </p:nvPr>
        </p:nvSpPr>
        <p:spPr/>
        <p:txBody>
          <a:bodyPr/>
          <a:lstStyle/>
          <a:p>
            <a:r>
              <a:rPr lang="en-US" dirty="0" smtClean="0"/>
              <a:t>The At-Risk Population</a:t>
            </a:r>
          </a:p>
          <a:p>
            <a:endParaRPr lang="en-US" dirty="0" smtClean="0"/>
          </a:p>
          <a:p>
            <a:pPr lvl="1"/>
            <a:r>
              <a:rPr lang="en-US" dirty="0" smtClean="0"/>
              <a:t>Ambulatory deficits (Gait dynamics)</a:t>
            </a:r>
          </a:p>
          <a:p>
            <a:pPr lvl="1"/>
            <a:endParaRPr lang="en-US" dirty="0" smtClean="0"/>
          </a:p>
          <a:p>
            <a:pPr lvl="1"/>
            <a:r>
              <a:rPr lang="en-US" dirty="0" smtClean="0"/>
              <a:t>Physiologically &amp;/or Neurologically impaired</a:t>
            </a:r>
          </a:p>
          <a:p>
            <a:pPr lvl="1"/>
            <a:endParaRPr lang="en-US" dirty="0" smtClean="0"/>
          </a:p>
          <a:p>
            <a:pPr lvl="1"/>
            <a:r>
              <a:rPr lang="en-US" dirty="0" smtClean="0"/>
              <a:t>Demanding tasks (loaded, turning, velocity)</a:t>
            </a:r>
          </a:p>
          <a:p>
            <a:pPr lvl="1"/>
            <a:endParaRPr lang="en-US" dirty="0" smtClean="0"/>
          </a:p>
          <a:p>
            <a:pPr lvl="1"/>
            <a:r>
              <a:rPr lang="en-US" dirty="0" smtClean="0"/>
              <a:t>Perceptive deficits (inherent or induced through distraction)</a:t>
            </a:r>
          </a:p>
          <a:p>
            <a:pPr lvl="1"/>
            <a:endParaRPr lang="en-US" dirty="0"/>
          </a:p>
          <a:p>
            <a:r>
              <a:rPr lang="en-US" dirty="0" smtClean="0"/>
              <a:t>Physical fitness reduces the potential for and impact of a STF</a:t>
            </a:r>
          </a:p>
          <a:p>
            <a:pPr lvl="1"/>
            <a:r>
              <a:rPr lang="en-US" dirty="0" smtClean="0"/>
              <a:t>Recovery (muscles over power mass)</a:t>
            </a:r>
          </a:p>
          <a:p>
            <a:pPr lvl="1"/>
            <a:r>
              <a:rPr lang="en-US" dirty="0" smtClean="0"/>
              <a:t>Wellness</a:t>
            </a:r>
          </a:p>
          <a:p>
            <a:pPr lvl="1"/>
            <a:endParaRPr lang="en-US" dirty="0" smtClean="0"/>
          </a:p>
          <a:p>
            <a:pPr lvl="1"/>
            <a:endParaRPr lang="en-US" dirty="0"/>
          </a:p>
          <a:p>
            <a:endParaRPr lang="en-US" dirty="0" smtClean="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D2F851D3-0965-4740-BCDD-5C6C6B87FCAC}" type="slidenum">
              <a:rPr lang="de-CH" altLang="en-US" smtClean="0"/>
              <a:pPr/>
              <a:t>28</a:t>
            </a:fld>
            <a:endParaRPr lang="de-CH" altLang="en-US"/>
          </a:p>
        </p:txBody>
      </p:sp>
    </p:spTree>
    <p:extLst>
      <p:ext uri="{BB962C8B-B14F-4D97-AF65-F5344CB8AC3E}">
        <p14:creationId xmlns:p14="http://schemas.microsoft.com/office/powerpoint/2010/main" val="3077478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Human Ambulation – (Walking)</a:t>
            </a:r>
            <a:endParaRPr lang="en-US" dirty="0"/>
          </a:p>
        </p:txBody>
      </p:sp>
      <p:sp>
        <p:nvSpPr>
          <p:cNvPr id="3" name="Content Placeholder 2"/>
          <p:cNvSpPr>
            <a:spLocks noGrp="1"/>
          </p:cNvSpPr>
          <p:nvPr>
            <p:ph idx="1"/>
          </p:nvPr>
        </p:nvSpPr>
        <p:spPr/>
        <p:txBody>
          <a:bodyPr/>
          <a:lstStyle/>
          <a:p>
            <a:r>
              <a:rPr lang="en-US" dirty="0" smtClean="0"/>
              <a:t>The Gait Cycle:</a:t>
            </a:r>
          </a:p>
          <a:p>
            <a:endParaRPr lang="en-US" dirty="0" smtClean="0"/>
          </a:p>
          <a:p>
            <a:pPr lvl="1"/>
            <a:r>
              <a:rPr lang="en-US" dirty="0" smtClean="0"/>
              <a:t>Push Off – highest traction requirement</a:t>
            </a:r>
          </a:p>
          <a:p>
            <a:pPr lvl="1"/>
            <a:endParaRPr lang="en-US" dirty="0" smtClean="0"/>
          </a:p>
          <a:p>
            <a:pPr lvl="1"/>
            <a:r>
              <a:rPr lang="en-US" dirty="0" smtClean="0"/>
              <a:t>Swing Phase</a:t>
            </a:r>
          </a:p>
          <a:p>
            <a:pPr lvl="2"/>
            <a:r>
              <a:rPr lang="en-US" dirty="0" smtClean="0"/>
              <a:t>interruption results in trip</a:t>
            </a:r>
          </a:p>
          <a:p>
            <a:pPr lvl="2"/>
            <a:r>
              <a:rPr lang="en-US" dirty="0" smtClean="0"/>
              <a:t>¼” max vertical change in elevation</a:t>
            </a:r>
          </a:p>
          <a:p>
            <a:pPr lvl="2"/>
            <a:r>
              <a:rPr lang="en-US" dirty="0" smtClean="0"/>
              <a:t>Swing leg is traveling 2X the walking speed</a:t>
            </a:r>
          </a:p>
          <a:p>
            <a:pPr lvl="2"/>
            <a:endParaRPr lang="en-US" dirty="0"/>
          </a:p>
          <a:p>
            <a:pPr lvl="1"/>
            <a:r>
              <a:rPr lang="en-US" dirty="0" smtClean="0"/>
              <a:t>Heel contact</a:t>
            </a:r>
          </a:p>
          <a:p>
            <a:pPr lvl="2"/>
            <a:r>
              <a:rPr lang="en-US" dirty="0" smtClean="0"/>
              <a:t>Reduces swing leg speed to zero</a:t>
            </a:r>
          </a:p>
          <a:p>
            <a:pPr lvl="2"/>
            <a:r>
              <a:rPr lang="en-US" dirty="0" smtClean="0"/>
              <a:t>Initial contact approximately 30 degrees</a:t>
            </a:r>
          </a:p>
          <a:p>
            <a:pPr lvl="2"/>
            <a:r>
              <a:rPr lang="en-US" dirty="0" smtClean="0"/>
              <a:t>Constant smooth application of force after</a:t>
            </a:r>
          </a:p>
          <a:p>
            <a:pPr lvl="2"/>
            <a:endParaRPr lang="en-US" dirty="0" smtClean="0"/>
          </a:p>
          <a:p>
            <a:pPr lvl="2"/>
            <a:endParaRPr lang="en-US" dirty="0"/>
          </a:p>
        </p:txBody>
      </p:sp>
      <p:sp>
        <p:nvSpPr>
          <p:cNvPr id="4" name="Slide Number Placeholder 3"/>
          <p:cNvSpPr>
            <a:spLocks noGrp="1"/>
          </p:cNvSpPr>
          <p:nvPr>
            <p:ph type="sldNum" sz="quarter" idx="10"/>
          </p:nvPr>
        </p:nvSpPr>
        <p:spPr/>
        <p:txBody>
          <a:bodyPr/>
          <a:lstStyle/>
          <a:p>
            <a:fld id="{D2F851D3-0965-4740-BCDD-5C6C6B87FCAC}" type="slidenum">
              <a:rPr lang="de-CH" altLang="en-US" smtClean="0"/>
              <a:pPr/>
              <a:t>29</a:t>
            </a:fld>
            <a:endParaRPr lang="de-CH" altLang="en-US"/>
          </a:p>
        </p:txBody>
      </p:sp>
    </p:spTree>
    <p:extLst>
      <p:ext uri="{BB962C8B-B14F-4D97-AF65-F5344CB8AC3E}">
        <p14:creationId xmlns:p14="http://schemas.microsoft.com/office/powerpoint/2010/main" val="2689523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en-US" dirty="0" smtClean="0"/>
              <a:t>Why perform a STF assessment?</a:t>
            </a:r>
          </a:p>
        </p:txBody>
      </p:sp>
      <p:sp>
        <p:nvSpPr>
          <p:cNvPr id="15363" name="Rectangle 3"/>
          <p:cNvSpPr>
            <a:spLocks noGrp="1" noChangeArrowheads="1"/>
          </p:cNvSpPr>
          <p:nvPr>
            <p:ph idx="1"/>
          </p:nvPr>
        </p:nvSpPr>
        <p:spPr>
          <a:xfrm>
            <a:off x="304800" y="1124744"/>
            <a:ext cx="8536336" cy="5265256"/>
          </a:xfrm>
        </p:spPr>
        <p:txBody>
          <a:bodyPr>
            <a:normAutofit/>
          </a:bodyPr>
          <a:lstStyle/>
          <a:p>
            <a:pPr eaLnBrk="1" hangingPunct="1"/>
            <a:r>
              <a:rPr lang="en-US" dirty="0" smtClean="0"/>
              <a:t>STF is one of the leading causes of injuries for workers and third parties</a:t>
            </a:r>
          </a:p>
          <a:p>
            <a:pPr marL="0" indent="0" eaLnBrk="1" hangingPunct="1">
              <a:buNone/>
            </a:pPr>
            <a:endParaRPr lang="en-US" dirty="0" smtClean="0"/>
          </a:p>
          <a:p>
            <a:pPr lvl="1"/>
            <a:r>
              <a:rPr lang="en-US" dirty="0" smtClean="0"/>
              <a:t>Falls </a:t>
            </a:r>
            <a:r>
              <a:rPr lang="en-US" dirty="0"/>
              <a:t>account for over 8 million hospital emergency room visits, representing the leading cause of visits (21.3%). </a:t>
            </a:r>
            <a:r>
              <a:rPr lang="en-US" dirty="0" smtClean="0"/>
              <a:t> Slips </a:t>
            </a:r>
            <a:r>
              <a:rPr lang="en-US" dirty="0"/>
              <a:t>and falls account for over 1 million visits, or 12% of total falls</a:t>
            </a:r>
            <a:r>
              <a:rPr lang="en-US" dirty="0" smtClean="0"/>
              <a:t>. (Per year)</a:t>
            </a:r>
          </a:p>
          <a:p>
            <a:pPr lvl="1"/>
            <a:r>
              <a:rPr lang="en-US" dirty="0"/>
              <a:t>Average </a:t>
            </a:r>
            <a:r>
              <a:rPr lang="en-US" dirty="0" smtClean="0"/>
              <a:t>WC claim </a:t>
            </a:r>
            <a:r>
              <a:rPr lang="en-US" dirty="0"/>
              <a:t>cost: $25,000 - $28,000 </a:t>
            </a:r>
            <a:endParaRPr lang="en-US" dirty="0" smtClean="0"/>
          </a:p>
          <a:p>
            <a:pPr lvl="1"/>
            <a:r>
              <a:rPr lang="en-US" dirty="0"/>
              <a:t>According to the Consumer Product Safety Commission (CPSC), floors and flooring materials contribute directly to more than 2 million fall injuries each year</a:t>
            </a:r>
            <a:r>
              <a:rPr lang="en-US" dirty="0" smtClean="0"/>
              <a:t>.</a:t>
            </a:r>
          </a:p>
          <a:p>
            <a:pPr lvl="1"/>
            <a:r>
              <a:rPr lang="en-US" dirty="0"/>
              <a:t>Half of all accidental deaths in the home are caused by a fall. Most fall injuries in the home happen at ground level, not from an elevation.</a:t>
            </a:r>
            <a:endParaRPr lang="en-US" dirty="0" smtClean="0"/>
          </a:p>
          <a:p>
            <a:pPr lvl="1" eaLnBrk="1" hangingPunct="1"/>
            <a:endParaRPr lang="en-US" sz="1400" dirty="0" smtClean="0"/>
          </a:p>
          <a:p>
            <a:pPr eaLnBrk="1" hangingPunct="1">
              <a:buFontTx/>
              <a:buChar char="•"/>
            </a:pPr>
            <a:r>
              <a:rPr lang="en-US" sz="1400" dirty="0" smtClean="0"/>
              <a:t>Source:  Centers for Disease Control and Prevention, National Center for Injury Prevention and control.  </a:t>
            </a:r>
            <a:r>
              <a:rPr lang="en-US" sz="1400" u="sng" dirty="0" smtClean="0"/>
              <a:t>Web-based Injury Statistics Query and Reporting System (WISQARS) </a:t>
            </a:r>
            <a:r>
              <a:rPr lang="en-US" sz="1400" dirty="0" smtClean="0"/>
              <a:t>[online].  Accessed November 1, 2010.   </a:t>
            </a:r>
            <a:r>
              <a:rPr lang="en-US" sz="1400" dirty="0" smtClean="0">
                <a:hlinkClick r:id="rId3"/>
              </a:rPr>
              <a:t>http://webappa.cdc.gov/cgi-bin/broker.exe</a:t>
            </a:r>
            <a:endParaRPr lang="en-US" sz="1400" dirty="0" smtClean="0"/>
          </a:p>
          <a:p>
            <a:pPr lvl="1" eaLnBrk="1" hangingPunct="1">
              <a:buFontTx/>
              <a:buNone/>
            </a:pPr>
            <a:endParaRPr lang="en-US" dirty="0" smtClean="0"/>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44E0CAB5-8A8E-41EE-A931-8E2BDCDA8D48}"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689F8FBE-D04B-434C-B6AB-5C19AC966CF0}" type="slidenum">
              <a:rPr lang="en-US"/>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64" y="1176951"/>
            <a:ext cx="8536336" cy="5213050"/>
          </a:xfrm>
        </p:spPr>
        <p:txBody>
          <a:bodyPr>
            <a:normAutofit lnSpcReduction="10000"/>
          </a:bodyPr>
          <a:lstStyle/>
          <a:p>
            <a:r>
              <a:rPr lang="en-US" dirty="0"/>
              <a:t>Slips: result from inadequate friction on the shoe/floor interface</a:t>
            </a:r>
          </a:p>
          <a:p>
            <a:pPr lvl="1"/>
            <a:r>
              <a:rPr lang="en-US" dirty="0"/>
              <a:t>Remember surface asperities</a:t>
            </a:r>
          </a:p>
          <a:p>
            <a:pPr lvl="1"/>
            <a:r>
              <a:rPr lang="en-US" dirty="0"/>
              <a:t>Water – the most common contaminant</a:t>
            </a:r>
          </a:p>
          <a:p>
            <a:pPr lvl="1"/>
            <a:r>
              <a:rPr lang="en-US" dirty="0"/>
              <a:t>Hydrodynamic squeeze film, build up of contaminant </a:t>
            </a:r>
            <a:r>
              <a:rPr lang="en-US" dirty="0" smtClean="0"/>
              <a:t>between </a:t>
            </a:r>
            <a:r>
              <a:rPr lang="en-US" dirty="0"/>
              <a:t>surface and shoe  “hydroplaning”, where foot is momentarily </a:t>
            </a:r>
            <a:r>
              <a:rPr lang="en-US" dirty="0" smtClean="0"/>
              <a:t>supported  </a:t>
            </a:r>
            <a:r>
              <a:rPr lang="en-US" dirty="0"/>
              <a:t>by the film not the surface.  </a:t>
            </a:r>
          </a:p>
          <a:p>
            <a:pPr lvl="3"/>
            <a:r>
              <a:rPr lang="en-US" dirty="0"/>
              <a:t>Slip resistance of the surface become irrelevant</a:t>
            </a:r>
          </a:p>
          <a:p>
            <a:pPr lvl="3"/>
            <a:r>
              <a:rPr lang="en-US" dirty="0"/>
              <a:t>Some surfaces disperse water better than others</a:t>
            </a:r>
          </a:p>
          <a:p>
            <a:pPr lvl="1"/>
            <a:r>
              <a:rPr lang="en-US" dirty="0" smtClean="0"/>
              <a:t>Traction demand based on the need of the person and activity</a:t>
            </a:r>
          </a:p>
          <a:p>
            <a:pPr lvl="1"/>
            <a:endParaRPr lang="en-US" dirty="0" smtClean="0"/>
          </a:p>
          <a:p>
            <a:r>
              <a:rPr lang="en-US" dirty="0" smtClean="0"/>
              <a:t>Slide </a:t>
            </a:r>
            <a:r>
              <a:rPr lang="en-US" dirty="0"/>
              <a:t>Recovery (Near Miss</a:t>
            </a:r>
            <a:r>
              <a:rPr lang="en-US" dirty="0" smtClean="0"/>
              <a:t>)</a:t>
            </a:r>
          </a:p>
          <a:p>
            <a:pPr lvl="1"/>
            <a:r>
              <a:rPr lang="en-US" dirty="0" smtClean="0"/>
              <a:t>Requires neurological and physiological response for recovery</a:t>
            </a:r>
            <a:endParaRPr lang="en-US" dirty="0"/>
          </a:p>
          <a:p>
            <a:pPr lvl="1"/>
            <a:r>
              <a:rPr lang="en-US" dirty="0"/>
              <a:t>Creep-arrest on the English XL </a:t>
            </a:r>
            <a:r>
              <a:rPr lang="en-US" dirty="0" smtClean="0"/>
              <a:t>Meter</a:t>
            </a:r>
          </a:p>
          <a:p>
            <a:pPr lvl="1"/>
            <a:endParaRPr lang="en-US" dirty="0" smtClean="0"/>
          </a:p>
          <a:p>
            <a:r>
              <a:rPr lang="en-US" dirty="0" smtClean="0"/>
              <a:t>The </a:t>
            </a:r>
            <a:r>
              <a:rPr lang="en-US" dirty="0"/>
              <a:t>most effective means of reducing S&amp;F’s: make floor slip resistant</a:t>
            </a:r>
          </a:p>
          <a:p>
            <a:pPr lvl="1"/>
            <a:r>
              <a:rPr lang="en-US" dirty="0"/>
              <a:t>Surface roughness dictates slip resistance: ‘almost’, it’s the sharpness of the asperities</a:t>
            </a:r>
          </a:p>
          <a:p>
            <a:pPr lvl="1"/>
            <a:endParaRPr lang="en-US" dirty="0"/>
          </a:p>
          <a:p>
            <a:pPr lvl="1"/>
            <a:endParaRPr lang="en-US" dirty="0" smtClean="0"/>
          </a:p>
        </p:txBody>
      </p:sp>
      <p:sp>
        <p:nvSpPr>
          <p:cNvPr id="3" name="Subtitle 2"/>
          <p:cNvSpPr>
            <a:spLocks noGrp="1"/>
          </p:cNvSpPr>
          <p:nvPr>
            <p:ph type="subTitle" idx="13"/>
          </p:nvPr>
        </p:nvSpPr>
        <p:spPr/>
        <p:txBody>
          <a:bodyPr/>
          <a:lstStyle/>
          <a:p>
            <a:r>
              <a:rPr lang="en-US" dirty="0" smtClean="0"/>
              <a:t>Slips &amp; Slip Resistance</a:t>
            </a:r>
            <a:endParaRPr lang="en-US" dirty="0"/>
          </a:p>
        </p:txBody>
      </p:sp>
      <p:sp>
        <p:nvSpPr>
          <p:cNvPr id="4" name="Title 3"/>
          <p:cNvSpPr>
            <a:spLocks noGrp="1"/>
          </p:cNvSpPr>
          <p:nvPr>
            <p:ph type="title"/>
          </p:nvPr>
        </p:nvSpPr>
        <p:spPr/>
        <p:txBody>
          <a:bodyPr/>
          <a:lstStyle/>
          <a:p>
            <a:r>
              <a:rPr lang="en-US" dirty="0" smtClean="0"/>
              <a:t>Defining </a:t>
            </a:r>
            <a:r>
              <a:rPr lang="en-US" dirty="0"/>
              <a:t>the Hazard</a:t>
            </a:r>
          </a:p>
        </p:txBody>
      </p:sp>
      <p:sp>
        <p:nvSpPr>
          <p:cNvPr id="5" name="Slide Number Placeholder 4"/>
          <p:cNvSpPr>
            <a:spLocks noGrp="1"/>
          </p:cNvSpPr>
          <p:nvPr>
            <p:ph type="sldNum" sz="quarter" idx="16"/>
          </p:nvPr>
        </p:nvSpPr>
        <p:spPr/>
        <p:txBody>
          <a:bodyPr/>
          <a:lstStyle/>
          <a:p>
            <a:fld id="{2F5B0B8F-E14C-4F70-8AB9-5AF296774661}" type="slidenum">
              <a:rPr lang="en-US" smtClean="0"/>
              <a:t>30</a:t>
            </a:fld>
            <a:endParaRPr lang="en-US" dirty="0"/>
          </a:p>
        </p:txBody>
      </p:sp>
    </p:spTree>
    <p:extLst>
      <p:ext uri="{BB962C8B-B14F-4D97-AF65-F5344CB8AC3E}">
        <p14:creationId xmlns:p14="http://schemas.microsoft.com/office/powerpoint/2010/main" val="7641457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64" y="1124744"/>
            <a:ext cx="8536336" cy="5265257"/>
          </a:xfrm>
        </p:spPr>
        <p:txBody>
          <a:bodyPr>
            <a:normAutofit lnSpcReduction="10000"/>
          </a:bodyPr>
          <a:lstStyle/>
          <a:p>
            <a:endParaRPr lang="en-US" dirty="0" smtClean="0"/>
          </a:p>
          <a:p>
            <a:pPr marL="723900" lvl="1" indent="-457200">
              <a:buFont typeface="+mj-lt"/>
              <a:buAutoNum type="arabicPeriod"/>
            </a:pPr>
            <a:r>
              <a:rPr lang="en-US" dirty="0" smtClean="0"/>
              <a:t>Floor surfaces* </a:t>
            </a:r>
            <a:r>
              <a:rPr lang="en-US" sz="1600" dirty="0" smtClean="0"/>
              <a:t>(XL quantify slip resistance, before &amp; after)</a:t>
            </a:r>
          </a:p>
          <a:p>
            <a:pPr lvl="2"/>
            <a:r>
              <a:rPr lang="en-US" dirty="0" smtClean="0"/>
              <a:t>Smooth, shiny, hard surfaces vs. carpet</a:t>
            </a:r>
          </a:p>
          <a:p>
            <a:pPr lvl="2"/>
            <a:r>
              <a:rPr lang="en-US" dirty="0" smtClean="0"/>
              <a:t>Floor surface treatments (epoxy, etching, mats, metals)</a:t>
            </a:r>
          </a:p>
          <a:p>
            <a:pPr lvl="2"/>
            <a:endParaRPr lang="en-US" dirty="0" smtClean="0"/>
          </a:p>
          <a:p>
            <a:pPr marL="723900" lvl="1" indent="-457200">
              <a:buFont typeface="+mj-lt"/>
              <a:buAutoNum type="arabicPeriod"/>
            </a:pPr>
            <a:r>
              <a:rPr lang="en-US" dirty="0" smtClean="0"/>
              <a:t>Contaminant on floors</a:t>
            </a:r>
            <a:r>
              <a:rPr lang="en-US" sz="1600" dirty="0" smtClean="0"/>
              <a:t>* (XL quantify effectiveness of housekeeping)</a:t>
            </a:r>
          </a:p>
          <a:p>
            <a:pPr lvl="2"/>
            <a:r>
              <a:rPr lang="en-US" dirty="0" smtClean="0"/>
              <a:t>Water – the leading cause of slips</a:t>
            </a:r>
          </a:p>
          <a:p>
            <a:pPr lvl="2"/>
            <a:r>
              <a:rPr lang="en-US" dirty="0" smtClean="0"/>
              <a:t>Chemicals/debris &amp; housekeeping</a:t>
            </a:r>
          </a:p>
          <a:p>
            <a:pPr lvl="2"/>
            <a:endParaRPr lang="en-US" dirty="0" smtClean="0"/>
          </a:p>
          <a:p>
            <a:pPr marL="723900" lvl="1" indent="-457200">
              <a:buFont typeface="+mj-lt"/>
              <a:buAutoNum type="arabicPeriod"/>
            </a:pPr>
            <a:r>
              <a:rPr lang="en-US" dirty="0" smtClean="0"/>
              <a:t>Footwear*</a:t>
            </a:r>
          </a:p>
          <a:p>
            <a:pPr lvl="2"/>
            <a:r>
              <a:rPr lang="en-US" dirty="0" smtClean="0"/>
              <a:t>Slip resistant shoes (Shoes for Crews)</a:t>
            </a:r>
          </a:p>
          <a:p>
            <a:pPr lvl="2"/>
            <a:r>
              <a:rPr lang="en-US" dirty="0" smtClean="0"/>
              <a:t>Shoe program (Evaluations/reimbursement)</a:t>
            </a:r>
          </a:p>
          <a:p>
            <a:pPr lvl="2"/>
            <a:r>
              <a:rPr lang="en-US" dirty="0" smtClean="0"/>
              <a:t>Special exposures (Snow/Ice)</a:t>
            </a:r>
          </a:p>
          <a:p>
            <a:pPr lvl="2"/>
            <a:endParaRPr lang="en-US" dirty="0" smtClean="0"/>
          </a:p>
          <a:p>
            <a:pPr marL="723900" lvl="1" indent="-457200">
              <a:buFont typeface="+mj-lt"/>
              <a:buAutoNum type="arabicPeriod"/>
            </a:pPr>
            <a:r>
              <a:rPr lang="en-US" dirty="0" smtClean="0"/>
              <a:t>Gait dynamics (not controllable)</a:t>
            </a:r>
          </a:p>
          <a:p>
            <a:pPr marL="266700" lvl="1" indent="0">
              <a:buNone/>
            </a:pPr>
            <a:r>
              <a:rPr lang="en-US" sz="1600" b="1" dirty="0" smtClean="0"/>
              <a:t>*Controllable</a:t>
            </a:r>
          </a:p>
          <a:p>
            <a:pPr lvl="1">
              <a:buFont typeface="Arial" charset="0"/>
              <a:buChar char="•"/>
            </a:pPr>
            <a:endParaRPr lang="en-US" sz="1600" b="1" dirty="0"/>
          </a:p>
          <a:p>
            <a:pPr lvl="1">
              <a:buFont typeface="Arial" charset="0"/>
              <a:buChar char="•"/>
            </a:pPr>
            <a:endParaRPr lang="en-US" sz="1600" b="1" dirty="0"/>
          </a:p>
          <a:p>
            <a:pPr marL="266700" lvl="1" indent="0">
              <a:buNone/>
            </a:pPr>
            <a:endParaRPr lang="en-US" dirty="0"/>
          </a:p>
          <a:p>
            <a:pPr lvl="1"/>
            <a:endParaRPr lang="en-US" dirty="0"/>
          </a:p>
          <a:p>
            <a:pPr lvl="1">
              <a:buFont typeface="Arial" charset="0"/>
              <a:buChar char="•"/>
            </a:pPr>
            <a:endParaRPr lang="en-US" dirty="0"/>
          </a:p>
        </p:txBody>
      </p:sp>
      <p:sp>
        <p:nvSpPr>
          <p:cNvPr id="3" name="Subtitle 2"/>
          <p:cNvSpPr>
            <a:spLocks noGrp="1"/>
          </p:cNvSpPr>
          <p:nvPr>
            <p:ph type="subTitle" idx="13"/>
          </p:nvPr>
        </p:nvSpPr>
        <p:spPr/>
        <p:txBody>
          <a:bodyPr>
            <a:normAutofit/>
          </a:bodyPr>
          <a:lstStyle/>
          <a:p>
            <a:r>
              <a:rPr lang="en-US" dirty="0" smtClean="0"/>
              <a:t>Methodologies related to walkway and footwear safety</a:t>
            </a:r>
            <a:endParaRPr lang="en-US" dirty="0"/>
          </a:p>
        </p:txBody>
      </p:sp>
      <p:sp>
        <p:nvSpPr>
          <p:cNvPr id="4" name="Title 3"/>
          <p:cNvSpPr>
            <a:spLocks noGrp="1"/>
          </p:cNvSpPr>
          <p:nvPr>
            <p:ph type="title"/>
          </p:nvPr>
        </p:nvSpPr>
        <p:spPr/>
        <p:txBody>
          <a:bodyPr/>
          <a:lstStyle/>
          <a:p>
            <a:r>
              <a:rPr lang="en-US" dirty="0" smtClean="0"/>
              <a:t>Engineering Principles</a:t>
            </a:r>
            <a:endParaRPr lang="en-US" dirty="0"/>
          </a:p>
        </p:txBody>
      </p:sp>
      <p:sp>
        <p:nvSpPr>
          <p:cNvPr id="5" name="Slide Number Placeholder 4"/>
          <p:cNvSpPr>
            <a:spLocks noGrp="1"/>
          </p:cNvSpPr>
          <p:nvPr>
            <p:ph type="sldNum" sz="quarter" idx="16"/>
          </p:nvPr>
        </p:nvSpPr>
        <p:spPr/>
        <p:txBody>
          <a:bodyPr/>
          <a:lstStyle/>
          <a:p>
            <a:fld id="{2F5B0B8F-E14C-4F70-8AB9-5AF296774661}" type="slidenum">
              <a:rPr lang="en-US" smtClean="0"/>
              <a:t>31</a:t>
            </a:fld>
            <a:endParaRPr lang="en-US" dirty="0"/>
          </a:p>
        </p:txBody>
      </p:sp>
    </p:spTree>
    <p:extLst>
      <p:ext uri="{BB962C8B-B14F-4D97-AF65-F5344CB8AC3E}">
        <p14:creationId xmlns:p14="http://schemas.microsoft.com/office/powerpoint/2010/main" val="3377295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.25 to .35 min amount of traction required to for straight line unloaded walking at normal speed.  Peak is at toe-off</a:t>
            </a:r>
          </a:p>
          <a:p>
            <a:endParaRPr lang="en-US" dirty="0" smtClean="0"/>
          </a:p>
          <a:p>
            <a:r>
              <a:rPr lang="en-US" dirty="0" smtClean="0"/>
              <a:t>.5 is a margin of safety, most people can walk on surfaces with slip index of &lt; than .3 (thus it’s not the overall traction of the floor)</a:t>
            </a:r>
          </a:p>
          <a:p>
            <a:endParaRPr lang="en-US" dirty="0" smtClean="0"/>
          </a:p>
          <a:p>
            <a:r>
              <a:rPr lang="en-US" dirty="0" smtClean="0"/>
              <a:t>It’s </a:t>
            </a:r>
            <a:r>
              <a:rPr lang="en-US" dirty="0"/>
              <a:t>usually a localized spot slipperier than other areas that causes the </a:t>
            </a:r>
            <a:r>
              <a:rPr lang="en-US" dirty="0" smtClean="0"/>
              <a:t>slip</a:t>
            </a:r>
          </a:p>
          <a:p>
            <a:endParaRPr lang="en-US" dirty="0" smtClean="0"/>
          </a:p>
          <a:p>
            <a:r>
              <a:rPr lang="en-US" dirty="0" smtClean="0"/>
              <a:t>STF Trivia: What is the slip resistance of ice?</a:t>
            </a:r>
            <a:endParaRPr lang="en-US" dirty="0"/>
          </a:p>
        </p:txBody>
      </p:sp>
      <p:sp>
        <p:nvSpPr>
          <p:cNvPr id="3" name="Subtitle 2"/>
          <p:cNvSpPr>
            <a:spLocks noGrp="1"/>
          </p:cNvSpPr>
          <p:nvPr>
            <p:ph type="subTitle" idx="13"/>
          </p:nvPr>
        </p:nvSpPr>
        <p:spPr/>
        <p:txBody>
          <a:bodyPr/>
          <a:lstStyle/>
          <a:p>
            <a:endParaRPr lang="en-US" dirty="0"/>
          </a:p>
        </p:txBody>
      </p:sp>
      <p:sp>
        <p:nvSpPr>
          <p:cNvPr id="4" name="Title 3"/>
          <p:cNvSpPr>
            <a:spLocks noGrp="1"/>
          </p:cNvSpPr>
          <p:nvPr>
            <p:ph type="title"/>
          </p:nvPr>
        </p:nvSpPr>
        <p:spPr/>
        <p:txBody>
          <a:bodyPr/>
          <a:lstStyle/>
          <a:p>
            <a:r>
              <a:rPr lang="en-US" dirty="0" smtClean="0"/>
              <a:t>Required Slip Resistance</a:t>
            </a:r>
            <a:endParaRPr lang="en-US" dirty="0"/>
          </a:p>
        </p:txBody>
      </p:sp>
      <p:sp>
        <p:nvSpPr>
          <p:cNvPr id="5" name="Slide Number Placeholder 4"/>
          <p:cNvSpPr>
            <a:spLocks noGrp="1"/>
          </p:cNvSpPr>
          <p:nvPr>
            <p:ph type="sldNum" sz="quarter" idx="16"/>
          </p:nvPr>
        </p:nvSpPr>
        <p:spPr/>
        <p:txBody>
          <a:bodyPr/>
          <a:lstStyle/>
          <a:p>
            <a:fld id="{2F5B0B8F-E14C-4F70-8AB9-5AF296774661}" type="slidenum">
              <a:rPr lang="en-US" smtClean="0"/>
              <a:t>32</a:t>
            </a:fld>
            <a:endParaRPr lang="en-US" dirty="0"/>
          </a:p>
        </p:txBody>
      </p:sp>
    </p:spTree>
    <p:extLst>
      <p:ext uri="{BB962C8B-B14F-4D97-AF65-F5344CB8AC3E}">
        <p14:creationId xmlns:p14="http://schemas.microsoft.com/office/powerpoint/2010/main" val="4028210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556C86A-5059-41B4-A1E3-6C730CDB737A}" type="slidenum">
              <a:rPr lang="de-CH" altLang="en-US"/>
              <a:pPr/>
              <a:t>33</a:t>
            </a:fld>
            <a:endParaRPr lang="de-CH" altLang="en-US"/>
          </a:p>
        </p:txBody>
      </p:sp>
      <p:sp>
        <p:nvSpPr>
          <p:cNvPr id="5" name="Footer Placeholder 4"/>
          <p:cNvSpPr>
            <a:spLocks noGrp="1"/>
          </p:cNvSpPr>
          <p:nvPr>
            <p:ph type="ftr" sz="quarter" idx="11"/>
          </p:nvPr>
        </p:nvSpPr>
        <p:spPr/>
        <p:txBody>
          <a:bodyPr/>
          <a:lstStyle/>
          <a:p>
            <a:r>
              <a:rPr lang="en-US" altLang="en-US" dirty="0"/>
              <a:t>Tribometry </a:t>
            </a:r>
          </a:p>
        </p:txBody>
      </p:sp>
      <p:sp>
        <p:nvSpPr>
          <p:cNvPr id="6" name="Date Placeholder 5"/>
          <p:cNvSpPr>
            <a:spLocks noGrp="1"/>
          </p:cNvSpPr>
          <p:nvPr>
            <p:ph type="dt" sz="half" idx="12"/>
          </p:nvPr>
        </p:nvSpPr>
        <p:spPr/>
        <p:txBody>
          <a:bodyPr/>
          <a:lstStyle/>
          <a:p>
            <a:r>
              <a:rPr lang="en-US" altLang="en-US" dirty="0"/>
              <a:t>2/7/2009</a:t>
            </a:r>
          </a:p>
        </p:txBody>
      </p:sp>
      <p:sp>
        <p:nvSpPr>
          <p:cNvPr id="238594" name="Rectangle 2"/>
          <p:cNvSpPr>
            <a:spLocks noGrp="1" noChangeArrowheads="1"/>
          </p:cNvSpPr>
          <p:nvPr>
            <p:ph type="title"/>
          </p:nvPr>
        </p:nvSpPr>
        <p:spPr/>
        <p:txBody>
          <a:bodyPr/>
          <a:lstStyle/>
          <a:p>
            <a:r>
              <a:rPr lang="en-US" altLang="en-US" dirty="0"/>
              <a:t>Standards for Testing</a:t>
            </a:r>
          </a:p>
        </p:txBody>
      </p:sp>
      <p:sp>
        <p:nvSpPr>
          <p:cNvPr id="238595" name="Rectangle 3"/>
          <p:cNvSpPr>
            <a:spLocks noGrp="1" noChangeArrowheads="1"/>
          </p:cNvSpPr>
          <p:nvPr>
            <p:ph type="body" idx="1"/>
          </p:nvPr>
        </p:nvSpPr>
        <p:spPr>
          <a:xfrm>
            <a:off x="395288" y="1444336"/>
            <a:ext cx="8353425" cy="4588164"/>
          </a:xfrm>
        </p:spPr>
        <p:txBody>
          <a:bodyPr/>
          <a:lstStyle/>
          <a:p>
            <a:pPr>
              <a:buFontTx/>
              <a:buNone/>
            </a:pPr>
            <a:r>
              <a:rPr lang="en-US" altLang="en-US" sz="2200" dirty="0"/>
              <a:t>Wet &amp; Dry Testing </a:t>
            </a:r>
            <a:r>
              <a:rPr lang="en-US" altLang="en-US" sz="2200" dirty="0" smtClean="0"/>
              <a:t>(all </a:t>
            </a:r>
            <a:r>
              <a:rPr lang="en-US" altLang="en-US" sz="2200" dirty="0"/>
              <a:t>withdrawn, available for sale)</a:t>
            </a:r>
          </a:p>
          <a:p>
            <a:r>
              <a:rPr lang="en-US" altLang="en-US" sz="2200" dirty="0"/>
              <a:t>ASTM </a:t>
            </a:r>
            <a:r>
              <a:rPr lang="en-US" altLang="en-US" sz="2200" dirty="0" smtClean="0"/>
              <a:t>F1677, </a:t>
            </a:r>
            <a:r>
              <a:rPr lang="en-US" altLang="en-US" sz="2200" dirty="0"/>
              <a:t>Brungraber MK II (PIAST)</a:t>
            </a:r>
          </a:p>
          <a:p>
            <a:r>
              <a:rPr lang="en-US" altLang="en-US" sz="2200" dirty="0" smtClean="0">
                <a:solidFill>
                  <a:srgbClr val="FF0000"/>
                </a:solidFill>
              </a:rPr>
              <a:t>ASTM </a:t>
            </a:r>
            <a:r>
              <a:rPr lang="en-US" altLang="en-US" sz="2200" dirty="0">
                <a:solidFill>
                  <a:srgbClr val="FF0000"/>
                </a:solidFill>
              </a:rPr>
              <a:t>F1679, English XL (VIT</a:t>
            </a:r>
            <a:r>
              <a:rPr lang="en-US" altLang="en-US" sz="2200" dirty="0" smtClean="0">
                <a:solidFill>
                  <a:srgbClr val="FF0000"/>
                </a:solidFill>
              </a:rPr>
              <a:t>)</a:t>
            </a:r>
          </a:p>
          <a:p>
            <a:r>
              <a:rPr lang="en-US" altLang="en-US" sz="2200" dirty="0"/>
              <a:t>ANSI </a:t>
            </a:r>
            <a:r>
              <a:rPr lang="en-US" altLang="en-US" sz="2200" dirty="0" smtClean="0"/>
              <a:t>A1264.2, “Provision </a:t>
            </a:r>
            <a:r>
              <a:rPr lang="en-US" altLang="en-US" sz="2200" dirty="0"/>
              <a:t>of Slip Resistance in the </a:t>
            </a:r>
            <a:r>
              <a:rPr lang="en-US" altLang="en-US" sz="2200" dirty="0" smtClean="0"/>
              <a:t>Workplace”</a:t>
            </a:r>
          </a:p>
          <a:p>
            <a:endParaRPr lang="en-US" altLang="en-US" sz="2200" dirty="0"/>
          </a:p>
          <a:p>
            <a:pPr>
              <a:buFontTx/>
              <a:buNone/>
            </a:pPr>
            <a:r>
              <a:rPr lang="en-US" altLang="en-US" sz="2200" dirty="0"/>
              <a:t>Dry Testing</a:t>
            </a:r>
          </a:p>
          <a:p>
            <a:r>
              <a:rPr lang="en-US" altLang="en-US" sz="2200" dirty="0"/>
              <a:t>ASTM609, HPS</a:t>
            </a:r>
          </a:p>
          <a:p>
            <a:r>
              <a:rPr lang="en-US" altLang="en-US" sz="2200" dirty="0"/>
              <a:t>ASTM C1028, HPD (Horizontal Pull Dynamometer with 50 lb)</a:t>
            </a:r>
          </a:p>
          <a:p>
            <a:r>
              <a:rPr lang="en-US" altLang="en-US" sz="2200" dirty="0"/>
              <a:t>ASTM D2047, James Machine (test floor polishes)</a:t>
            </a:r>
          </a:p>
          <a:p>
            <a:r>
              <a:rPr lang="en-US" altLang="en-US" sz="2200" dirty="0"/>
              <a:t>UL 410, UL std for rating materials, James </a:t>
            </a:r>
            <a:r>
              <a:rPr lang="en-US" altLang="en-US" sz="2200" dirty="0" smtClean="0"/>
              <a:t>Machine</a:t>
            </a:r>
          </a:p>
          <a:p>
            <a:endParaRPr lang="en-US" altLang="en-US" sz="2200" dirty="0"/>
          </a:p>
        </p:txBody>
      </p:sp>
    </p:spTree>
    <p:extLst>
      <p:ext uri="{BB962C8B-B14F-4D97-AF65-F5344CB8AC3E}">
        <p14:creationId xmlns:p14="http://schemas.microsoft.com/office/powerpoint/2010/main" val="2538401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47AA0D-108B-4BFD-B72C-03EF980EFD3C}" type="slidenum">
              <a:rPr lang="de-CH" altLang="en-US"/>
              <a:pPr/>
              <a:t>34</a:t>
            </a:fld>
            <a:endParaRPr lang="de-CH" altLang="en-US"/>
          </a:p>
        </p:txBody>
      </p:sp>
      <p:sp>
        <p:nvSpPr>
          <p:cNvPr id="5" name="Footer Placeholder 4"/>
          <p:cNvSpPr>
            <a:spLocks noGrp="1"/>
          </p:cNvSpPr>
          <p:nvPr>
            <p:ph type="ftr" sz="quarter" idx="11"/>
          </p:nvPr>
        </p:nvSpPr>
        <p:spPr/>
        <p:txBody>
          <a:bodyPr/>
          <a:lstStyle/>
          <a:p>
            <a:r>
              <a:rPr lang="en-US" altLang="en-US" dirty="0"/>
              <a:t>Tribometry </a:t>
            </a:r>
          </a:p>
        </p:txBody>
      </p:sp>
      <p:sp>
        <p:nvSpPr>
          <p:cNvPr id="6" name="Date Placeholder 5"/>
          <p:cNvSpPr>
            <a:spLocks noGrp="1"/>
          </p:cNvSpPr>
          <p:nvPr>
            <p:ph type="dt" sz="half" idx="12"/>
          </p:nvPr>
        </p:nvSpPr>
        <p:spPr/>
        <p:txBody>
          <a:bodyPr/>
          <a:lstStyle/>
          <a:p>
            <a:r>
              <a:rPr lang="en-US" altLang="en-US" dirty="0"/>
              <a:t>2/7/2009</a:t>
            </a:r>
          </a:p>
        </p:txBody>
      </p:sp>
      <p:sp>
        <p:nvSpPr>
          <p:cNvPr id="239618" name="Rectangle 2"/>
          <p:cNvSpPr>
            <a:spLocks noGrp="1" noChangeArrowheads="1"/>
          </p:cNvSpPr>
          <p:nvPr>
            <p:ph type="title"/>
          </p:nvPr>
        </p:nvSpPr>
        <p:spPr/>
        <p:txBody>
          <a:bodyPr/>
          <a:lstStyle/>
          <a:p>
            <a:r>
              <a:rPr lang="en-US" altLang="en-US" dirty="0"/>
              <a:t>Other Standards</a:t>
            </a:r>
          </a:p>
        </p:txBody>
      </p:sp>
      <p:sp>
        <p:nvSpPr>
          <p:cNvPr id="239619" name="Rectangle 3"/>
          <p:cNvSpPr>
            <a:spLocks noGrp="1" noChangeArrowheads="1"/>
          </p:cNvSpPr>
          <p:nvPr>
            <p:ph type="body" idx="1"/>
          </p:nvPr>
        </p:nvSpPr>
        <p:spPr/>
        <p:txBody>
          <a:bodyPr/>
          <a:lstStyle/>
          <a:p>
            <a:r>
              <a:rPr lang="en-US" altLang="en-US" sz="2200" dirty="0"/>
              <a:t>ANSI A1264.2-2 2001 “Std for the Provision of Slip Resistance on Walking/Working Surfaces</a:t>
            </a:r>
          </a:p>
          <a:p>
            <a:r>
              <a:rPr lang="en-US" altLang="en-US" sz="2200" dirty="0"/>
              <a:t>ASTM F1637-02, “Standard Practice for Safe Walking Surfaces”</a:t>
            </a:r>
          </a:p>
          <a:p>
            <a:r>
              <a:rPr lang="en-US" altLang="en-US" sz="2200" dirty="0"/>
              <a:t>ANSI A117, “Accessibility of Facilities to the Handicapped”</a:t>
            </a:r>
          </a:p>
          <a:p>
            <a:r>
              <a:rPr lang="en-US" altLang="en-US" sz="2200" dirty="0"/>
              <a:t>NFPA 1901, “Standard for Automotive Apparatus</a:t>
            </a:r>
            <a:r>
              <a:rPr lang="en-US" altLang="en-US" sz="2200" dirty="0" smtClean="0"/>
              <a:t>”</a:t>
            </a:r>
          </a:p>
          <a:p>
            <a:endParaRPr lang="en-US" altLang="en-US" sz="2200" dirty="0"/>
          </a:p>
          <a:p>
            <a:endParaRPr lang="en-US" altLang="en-US" sz="2200" dirty="0" smtClean="0"/>
          </a:p>
          <a:p>
            <a:r>
              <a:rPr lang="en-US" altLang="en-US" sz="2200" dirty="0"/>
              <a:t>ASTM F2508, </a:t>
            </a:r>
            <a:r>
              <a:rPr lang="en-US" sz="2200" dirty="0" smtClean="0"/>
              <a:t>"</a:t>
            </a:r>
            <a:r>
              <a:rPr lang="en-US" sz="2200" dirty="0"/>
              <a:t>Standard Practice for Validation and Calibration of Walkway Tribometers Using Reference Surfaces".  The F2508 Standard Practice establishes a methodology to assure the precision and repeatability of walkway </a:t>
            </a:r>
            <a:r>
              <a:rPr lang="en-US" sz="2200" dirty="0" err="1"/>
              <a:t>tribometers</a:t>
            </a:r>
            <a:r>
              <a:rPr lang="en-US" sz="2200" dirty="0" smtClean="0"/>
              <a:t>.</a:t>
            </a:r>
          </a:p>
          <a:p>
            <a:endParaRPr lang="en-US" altLang="en-US" sz="2200" dirty="0"/>
          </a:p>
          <a:p>
            <a:pPr marL="0" indent="0">
              <a:buNone/>
            </a:pPr>
            <a:endParaRPr lang="en-US" altLang="en-US" sz="2200" dirty="0"/>
          </a:p>
          <a:p>
            <a:pPr>
              <a:buFontTx/>
              <a:buNone/>
            </a:pPr>
            <a:endParaRPr lang="en-US" altLang="en-US" sz="2200" dirty="0"/>
          </a:p>
          <a:p>
            <a:pPr>
              <a:buFontTx/>
              <a:buNone/>
            </a:pPr>
            <a:endParaRPr lang="en-US" altLang="en-US" sz="2200" dirty="0"/>
          </a:p>
        </p:txBody>
      </p:sp>
    </p:spTree>
    <p:extLst>
      <p:ext uri="{BB962C8B-B14F-4D97-AF65-F5344CB8AC3E}">
        <p14:creationId xmlns:p14="http://schemas.microsoft.com/office/powerpoint/2010/main" val="1043052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Design phase </a:t>
            </a:r>
          </a:p>
          <a:p>
            <a:endParaRPr lang="en-US" sz="2400" dirty="0" smtClean="0"/>
          </a:p>
          <a:p>
            <a:r>
              <a:rPr lang="en-US" sz="2400" dirty="0" smtClean="0"/>
              <a:t>Identify the slip resistance for problem areas</a:t>
            </a:r>
          </a:p>
          <a:p>
            <a:endParaRPr lang="en-US" sz="2400" dirty="0" smtClean="0"/>
          </a:p>
          <a:p>
            <a:r>
              <a:rPr lang="en-US" sz="2400" dirty="0" smtClean="0"/>
              <a:t>Quantify the effectiveness of cleaning efforts</a:t>
            </a:r>
          </a:p>
          <a:p>
            <a:endParaRPr lang="en-US" sz="2400" dirty="0" smtClean="0"/>
          </a:p>
          <a:p>
            <a:r>
              <a:rPr lang="en-US" sz="2400" dirty="0" smtClean="0"/>
              <a:t>Quantify the improvement in slip resistance for floor surface modifications</a:t>
            </a:r>
          </a:p>
          <a:p>
            <a:endParaRPr lang="en-US" sz="2400" dirty="0" smtClean="0"/>
          </a:p>
          <a:p>
            <a:r>
              <a:rPr lang="en-US" sz="2400" dirty="0" smtClean="0"/>
              <a:t>Claims/investigative process</a:t>
            </a:r>
            <a:endParaRPr lang="en-US" sz="2400" dirty="0"/>
          </a:p>
        </p:txBody>
      </p:sp>
      <p:sp>
        <p:nvSpPr>
          <p:cNvPr id="3" name="Subtitle 2"/>
          <p:cNvSpPr>
            <a:spLocks noGrp="1"/>
          </p:cNvSpPr>
          <p:nvPr>
            <p:ph type="subTitle" idx="13"/>
          </p:nvPr>
        </p:nvSpPr>
        <p:spPr/>
        <p:txBody>
          <a:bodyPr/>
          <a:lstStyle/>
          <a:p>
            <a:endParaRPr lang="en-US" dirty="0"/>
          </a:p>
        </p:txBody>
      </p:sp>
      <p:sp>
        <p:nvSpPr>
          <p:cNvPr id="4" name="Title 3"/>
          <p:cNvSpPr>
            <a:spLocks noGrp="1"/>
          </p:cNvSpPr>
          <p:nvPr>
            <p:ph type="title"/>
          </p:nvPr>
        </p:nvSpPr>
        <p:spPr/>
        <p:txBody>
          <a:bodyPr/>
          <a:lstStyle/>
          <a:p>
            <a:r>
              <a:rPr lang="en-US" dirty="0" smtClean="0"/>
              <a:t>When to Utilize Tribometry</a:t>
            </a:r>
            <a:endParaRPr lang="en-US" dirty="0"/>
          </a:p>
        </p:txBody>
      </p:sp>
      <p:sp>
        <p:nvSpPr>
          <p:cNvPr id="5" name="Slide Number Placeholder 4"/>
          <p:cNvSpPr>
            <a:spLocks noGrp="1"/>
          </p:cNvSpPr>
          <p:nvPr>
            <p:ph type="sldNum" sz="quarter" idx="16"/>
          </p:nvPr>
        </p:nvSpPr>
        <p:spPr/>
        <p:txBody>
          <a:bodyPr/>
          <a:lstStyle/>
          <a:p>
            <a:fld id="{D9F5755D-3EDC-4499-A11C-D5018D6FFF89}" type="slidenum">
              <a:rPr lang="en-US" smtClean="0"/>
              <a:pPr/>
              <a:t>35</a:t>
            </a:fld>
            <a:endParaRPr lang="en-US" dirty="0"/>
          </a:p>
        </p:txBody>
      </p:sp>
    </p:spTree>
    <p:extLst>
      <p:ext uri="{BB962C8B-B14F-4D97-AF65-F5344CB8AC3E}">
        <p14:creationId xmlns:p14="http://schemas.microsoft.com/office/powerpoint/2010/main" val="673615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Friction is the resistance to motion along the surfaces of two objects in contact with one another</a:t>
            </a:r>
          </a:p>
          <a:p>
            <a:endParaRPr lang="en-US" dirty="0"/>
          </a:p>
          <a:p>
            <a:r>
              <a:rPr lang="en-US" dirty="0" smtClean="0"/>
              <a:t>Adhesion is when one material sticks to another</a:t>
            </a:r>
          </a:p>
          <a:p>
            <a:pPr lvl="1"/>
            <a:r>
              <a:rPr lang="en-US" dirty="0" smtClean="0"/>
              <a:t>Mechanical (velcro)</a:t>
            </a:r>
          </a:p>
          <a:p>
            <a:pPr lvl="1"/>
            <a:r>
              <a:rPr lang="en-US" dirty="0" smtClean="0"/>
              <a:t>Dispersive (Van Der Waals)</a:t>
            </a:r>
          </a:p>
          <a:p>
            <a:pPr lvl="1"/>
            <a:r>
              <a:rPr lang="en-US" dirty="0" smtClean="0"/>
              <a:t>Diffusive (polymerization)</a:t>
            </a:r>
          </a:p>
          <a:p>
            <a:endParaRPr lang="en-US" dirty="0"/>
          </a:p>
          <a:p>
            <a:endParaRPr lang="en-US" dirty="0" smtClean="0"/>
          </a:p>
          <a:p>
            <a:r>
              <a:rPr lang="en-US" dirty="0" smtClean="0"/>
              <a:t>Traction comes from friction and friction from adhesion.  Asperities play a key role in this process and can be counteracted by contaminants.</a:t>
            </a:r>
            <a:endParaRPr lang="en-US" dirty="0"/>
          </a:p>
        </p:txBody>
      </p:sp>
      <p:sp>
        <p:nvSpPr>
          <p:cNvPr id="3" name="Subtitle 2"/>
          <p:cNvSpPr>
            <a:spLocks noGrp="1"/>
          </p:cNvSpPr>
          <p:nvPr>
            <p:ph type="subTitle" idx="13"/>
          </p:nvPr>
        </p:nvSpPr>
        <p:spPr/>
        <p:txBody>
          <a:bodyPr/>
          <a:lstStyle/>
          <a:p>
            <a:endParaRPr lang="en-US" dirty="0"/>
          </a:p>
        </p:txBody>
      </p:sp>
      <p:sp>
        <p:nvSpPr>
          <p:cNvPr id="4" name="Title 3"/>
          <p:cNvSpPr>
            <a:spLocks noGrp="1"/>
          </p:cNvSpPr>
          <p:nvPr>
            <p:ph type="title"/>
          </p:nvPr>
        </p:nvSpPr>
        <p:spPr/>
        <p:txBody>
          <a:bodyPr/>
          <a:lstStyle/>
          <a:p>
            <a:r>
              <a:rPr lang="en-US" dirty="0" smtClean="0"/>
              <a:t>Friction and Adhesion</a:t>
            </a:r>
            <a:endParaRPr lang="en-US" dirty="0"/>
          </a:p>
        </p:txBody>
      </p:sp>
      <p:sp>
        <p:nvSpPr>
          <p:cNvPr id="5" name="Slide Number Placeholder 4"/>
          <p:cNvSpPr>
            <a:spLocks noGrp="1"/>
          </p:cNvSpPr>
          <p:nvPr>
            <p:ph type="sldNum" sz="quarter" idx="16"/>
          </p:nvPr>
        </p:nvSpPr>
        <p:spPr/>
        <p:txBody>
          <a:bodyPr/>
          <a:lstStyle/>
          <a:p>
            <a:fld id="{D9F5755D-3EDC-4499-A11C-D5018D6FFF89}" type="slidenum">
              <a:rPr lang="en-US" smtClean="0"/>
              <a:pPr/>
              <a:t>36</a:t>
            </a:fld>
            <a:endParaRPr lang="en-US" dirty="0"/>
          </a:p>
        </p:txBody>
      </p:sp>
    </p:spTree>
    <p:extLst>
      <p:ext uri="{BB962C8B-B14F-4D97-AF65-F5344CB8AC3E}">
        <p14:creationId xmlns:p14="http://schemas.microsoft.com/office/powerpoint/2010/main" val="701536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Walkway Surface Texture</a:t>
            </a:r>
          </a:p>
          <a:p>
            <a:pPr lvl="1"/>
            <a:r>
              <a:rPr lang="en-US" dirty="0" smtClean="0"/>
              <a:t>Abrasive</a:t>
            </a:r>
          </a:p>
          <a:p>
            <a:pPr lvl="1"/>
            <a:r>
              <a:rPr lang="en-US" dirty="0" smtClean="0"/>
              <a:t>Embossed</a:t>
            </a:r>
          </a:p>
          <a:p>
            <a:pPr lvl="1"/>
            <a:r>
              <a:rPr lang="en-US" dirty="0" smtClean="0"/>
              <a:t>Carpet</a:t>
            </a:r>
          </a:p>
          <a:p>
            <a:pPr lvl="1"/>
            <a:endParaRPr lang="en-US" dirty="0" smtClean="0"/>
          </a:p>
          <a:p>
            <a:r>
              <a:rPr lang="en-US" dirty="0" smtClean="0"/>
              <a:t>Asperities</a:t>
            </a:r>
          </a:p>
          <a:p>
            <a:pPr lvl="1"/>
            <a:r>
              <a:rPr lang="en-US" dirty="0" smtClean="0"/>
              <a:t>Sharpness and Roughness</a:t>
            </a:r>
          </a:p>
          <a:p>
            <a:pPr lvl="1"/>
            <a:r>
              <a:rPr lang="en-US" dirty="0" smtClean="0"/>
              <a:t>Height &amp; Frequency</a:t>
            </a:r>
          </a:p>
          <a:p>
            <a:pPr lvl="1"/>
            <a:r>
              <a:rPr lang="en-US" dirty="0" smtClean="0"/>
              <a:t>Must take contaminant depth into consideration</a:t>
            </a:r>
          </a:p>
          <a:p>
            <a:pPr lvl="1"/>
            <a:r>
              <a:rPr lang="en-US" dirty="0" smtClean="0"/>
              <a:t>Affected by:</a:t>
            </a:r>
          </a:p>
          <a:p>
            <a:pPr lvl="2"/>
            <a:r>
              <a:rPr lang="en-US" dirty="0" smtClean="0"/>
              <a:t>Cleaning, Wear, Installation practices</a:t>
            </a:r>
          </a:p>
          <a:p>
            <a:pPr lvl="2"/>
            <a:endParaRPr lang="en-US" dirty="0"/>
          </a:p>
          <a:p>
            <a:r>
              <a:rPr lang="en-US" dirty="0" smtClean="0"/>
              <a:t>Smooth, hard shiny surfaces are dangerous when wet.  The reflection is a tell tale sign of a slippery surface!</a:t>
            </a:r>
            <a:endParaRPr lang="en-US" dirty="0"/>
          </a:p>
        </p:txBody>
      </p:sp>
      <p:sp>
        <p:nvSpPr>
          <p:cNvPr id="3" name="Subtitle 2"/>
          <p:cNvSpPr>
            <a:spLocks noGrp="1"/>
          </p:cNvSpPr>
          <p:nvPr>
            <p:ph type="subTitle" idx="13"/>
          </p:nvPr>
        </p:nvSpPr>
        <p:spPr/>
        <p:txBody>
          <a:bodyPr/>
          <a:lstStyle/>
          <a:p>
            <a:endParaRPr lang="en-US" dirty="0"/>
          </a:p>
        </p:txBody>
      </p:sp>
      <p:sp>
        <p:nvSpPr>
          <p:cNvPr id="4" name="Title 3"/>
          <p:cNvSpPr>
            <a:spLocks noGrp="1"/>
          </p:cNvSpPr>
          <p:nvPr>
            <p:ph type="title"/>
          </p:nvPr>
        </p:nvSpPr>
        <p:spPr/>
        <p:txBody>
          <a:bodyPr/>
          <a:lstStyle/>
          <a:p>
            <a:r>
              <a:rPr lang="en-US" dirty="0" smtClean="0"/>
              <a:t>Available Slip Resistance</a:t>
            </a:r>
            <a:endParaRPr lang="en-US" dirty="0"/>
          </a:p>
        </p:txBody>
      </p:sp>
      <p:sp>
        <p:nvSpPr>
          <p:cNvPr id="5" name="Slide Number Placeholder 4"/>
          <p:cNvSpPr>
            <a:spLocks noGrp="1"/>
          </p:cNvSpPr>
          <p:nvPr>
            <p:ph type="sldNum" sz="quarter" idx="16"/>
          </p:nvPr>
        </p:nvSpPr>
        <p:spPr/>
        <p:txBody>
          <a:bodyPr/>
          <a:lstStyle/>
          <a:p>
            <a:fld id="{D9F5755D-3EDC-4499-A11C-D5018D6FFF89}" type="slidenum">
              <a:rPr lang="en-US" smtClean="0"/>
              <a:pPr/>
              <a:t>37</a:t>
            </a:fld>
            <a:endParaRPr lang="en-US" dirty="0"/>
          </a:p>
        </p:txBody>
      </p:sp>
    </p:spTree>
    <p:extLst>
      <p:ext uri="{BB962C8B-B14F-4D97-AF65-F5344CB8AC3E}">
        <p14:creationId xmlns:p14="http://schemas.microsoft.com/office/powerpoint/2010/main" val="4022176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Sharp and prominent</a:t>
            </a:r>
          </a:p>
          <a:p>
            <a:endParaRPr lang="en-US" dirty="0"/>
          </a:p>
          <a:p>
            <a:endParaRPr lang="en-US" dirty="0" smtClean="0"/>
          </a:p>
          <a:p>
            <a:endParaRPr lang="en-US" dirty="0" smtClean="0"/>
          </a:p>
          <a:p>
            <a:r>
              <a:rPr lang="en-US" dirty="0" smtClean="0"/>
              <a:t>Smoothed</a:t>
            </a:r>
          </a:p>
          <a:p>
            <a:endParaRPr lang="en-US" dirty="0"/>
          </a:p>
          <a:p>
            <a:endParaRPr lang="en-US" dirty="0" smtClean="0"/>
          </a:p>
          <a:p>
            <a:r>
              <a:rPr lang="en-US" dirty="0" smtClean="0"/>
              <a:t>Etched</a:t>
            </a:r>
          </a:p>
          <a:p>
            <a:endParaRPr lang="en-US" dirty="0"/>
          </a:p>
          <a:p>
            <a:endParaRPr lang="en-US" dirty="0" smtClean="0"/>
          </a:p>
          <a:p>
            <a:r>
              <a:rPr lang="en-US" dirty="0" smtClean="0"/>
              <a:t>Worn</a:t>
            </a:r>
          </a:p>
          <a:p>
            <a:endParaRPr lang="en-US" dirty="0"/>
          </a:p>
          <a:p>
            <a:endParaRPr lang="en-US" dirty="0"/>
          </a:p>
        </p:txBody>
      </p:sp>
      <p:sp>
        <p:nvSpPr>
          <p:cNvPr id="3" name="Subtitle 2"/>
          <p:cNvSpPr>
            <a:spLocks noGrp="1"/>
          </p:cNvSpPr>
          <p:nvPr>
            <p:ph type="subTitle" idx="13"/>
          </p:nvPr>
        </p:nvSpPr>
        <p:spPr/>
        <p:txBody>
          <a:bodyPr/>
          <a:lstStyle/>
          <a:p>
            <a:endParaRPr lang="en-US" dirty="0"/>
          </a:p>
        </p:txBody>
      </p:sp>
      <p:sp>
        <p:nvSpPr>
          <p:cNvPr id="4" name="Title 3"/>
          <p:cNvSpPr>
            <a:spLocks noGrp="1"/>
          </p:cNvSpPr>
          <p:nvPr>
            <p:ph type="title"/>
          </p:nvPr>
        </p:nvSpPr>
        <p:spPr/>
        <p:txBody>
          <a:bodyPr/>
          <a:lstStyle/>
          <a:p>
            <a:r>
              <a:rPr lang="en-US" dirty="0" smtClean="0"/>
              <a:t>Asperity Types</a:t>
            </a:r>
            <a:endParaRPr lang="en-US" dirty="0"/>
          </a:p>
        </p:txBody>
      </p:sp>
      <p:sp>
        <p:nvSpPr>
          <p:cNvPr id="5" name="Slide Number Placeholder 4"/>
          <p:cNvSpPr>
            <a:spLocks noGrp="1"/>
          </p:cNvSpPr>
          <p:nvPr>
            <p:ph type="sldNum" sz="quarter" idx="16"/>
          </p:nvPr>
        </p:nvSpPr>
        <p:spPr/>
        <p:txBody>
          <a:bodyPr/>
          <a:lstStyle/>
          <a:p>
            <a:fld id="{D9F5755D-3EDC-4499-A11C-D5018D6FFF89}" type="slidenum">
              <a:rPr lang="en-US" smtClean="0"/>
              <a:pPr/>
              <a:t>38</a:t>
            </a:fld>
            <a:endParaRPr lang="en-US" dirty="0"/>
          </a:p>
        </p:txBody>
      </p:sp>
      <p:sp>
        <p:nvSpPr>
          <p:cNvPr id="6" name="Freeform 5"/>
          <p:cNvSpPr/>
          <p:nvPr/>
        </p:nvSpPr>
        <p:spPr bwMode="auto">
          <a:xfrm>
            <a:off x="1129553" y="1844824"/>
            <a:ext cx="4632474" cy="542501"/>
          </a:xfrm>
          <a:custGeom>
            <a:avLst/>
            <a:gdLst>
              <a:gd name="connsiteX0" fmla="*/ 0 w 4632474"/>
              <a:gd name="connsiteY0" fmla="*/ 529054 h 542501"/>
              <a:gd name="connsiteX1" fmla="*/ 40341 w 4632474"/>
              <a:gd name="connsiteY1" fmla="*/ 461818 h 542501"/>
              <a:gd name="connsiteX2" fmla="*/ 67235 w 4632474"/>
              <a:gd name="connsiteY2" fmla="*/ 381136 h 542501"/>
              <a:gd name="connsiteX3" fmla="*/ 121023 w 4632474"/>
              <a:gd name="connsiteY3" fmla="*/ 300454 h 542501"/>
              <a:gd name="connsiteX4" fmla="*/ 147918 w 4632474"/>
              <a:gd name="connsiteY4" fmla="*/ 219771 h 542501"/>
              <a:gd name="connsiteX5" fmla="*/ 174812 w 4632474"/>
              <a:gd name="connsiteY5" fmla="*/ 179430 h 542501"/>
              <a:gd name="connsiteX6" fmla="*/ 188259 w 4632474"/>
              <a:gd name="connsiteY6" fmla="*/ 246666 h 542501"/>
              <a:gd name="connsiteX7" fmla="*/ 201706 w 4632474"/>
              <a:gd name="connsiteY7" fmla="*/ 287007 h 542501"/>
              <a:gd name="connsiteX8" fmla="*/ 295835 w 4632474"/>
              <a:gd name="connsiteY8" fmla="*/ 313901 h 542501"/>
              <a:gd name="connsiteX9" fmla="*/ 363071 w 4632474"/>
              <a:gd name="connsiteY9" fmla="*/ 300454 h 542501"/>
              <a:gd name="connsiteX10" fmla="*/ 389965 w 4632474"/>
              <a:gd name="connsiteY10" fmla="*/ 260113 h 542501"/>
              <a:gd name="connsiteX11" fmla="*/ 430306 w 4632474"/>
              <a:gd name="connsiteY11" fmla="*/ 246666 h 542501"/>
              <a:gd name="connsiteX12" fmla="*/ 457200 w 4632474"/>
              <a:gd name="connsiteY12" fmla="*/ 219771 h 542501"/>
              <a:gd name="connsiteX13" fmla="*/ 470647 w 4632474"/>
              <a:gd name="connsiteY13" fmla="*/ 260113 h 542501"/>
              <a:gd name="connsiteX14" fmla="*/ 484094 w 4632474"/>
              <a:gd name="connsiteY14" fmla="*/ 327348 h 542501"/>
              <a:gd name="connsiteX15" fmla="*/ 497541 w 4632474"/>
              <a:gd name="connsiteY15" fmla="*/ 367689 h 542501"/>
              <a:gd name="connsiteX16" fmla="*/ 524435 w 4632474"/>
              <a:gd name="connsiteY16" fmla="*/ 461818 h 542501"/>
              <a:gd name="connsiteX17" fmla="*/ 591671 w 4632474"/>
              <a:gd name="connsiteY17" fmla="*/ 340795 h 542501"/>
              <a:gd name="connsiteX18" fmla="*/ 712694 w 4632474"/>
              <a:gd name="connsiteY18" fmla="*/ 192877 h 542501"/>
              <a:gd name="connsiteX19" fmla="*/ 753035 w 4632474"/>
              <a:gd name="connsiteY19" fmla="*/ 179430 h 542501"/>
              <a:gd name="connsiteX20" fmla="*/ 779929 w 4632474"/>
              <a:gd name="connsiteY20" fmla="*/ 219771 h 542501"/>
              <a:gd name="connsiteX21" fmla="*/ 833718 w 4632474"/>
              <a:gd name="connsiteY21" fmla="*/ 327348 h 542501"/>
              <a:gd name="connsiteX22" fmla="*/ 847165 w 4632474"/>
              <a:gd name="connsiteY22" fmla="*/ 367689 h 542501"/>
              <a:gd name="connsiteX23" fmla="*/ 887506 w 4632474"/>
              <a:gd name="connsiteY23" fmla="*/ 381136 h 542501"/>
              <a:gd name="connsiteX24" fmla="*/ 1008529 w 4632474"/>
              <a:gd name="connsiteY24" fmla="*/ 367689 h 542501"/>
              <a:gd name="connsiteX25" fmla="*/ 1048871 w 4632474"/>
              <a:gd name="connsiteY25" fmla="*/ 233218 h 542501"/>
              <a:gd name="connsiteX26" fmla="*/ 1062318 w 4632474"/>
              <a:gd name="connsiteY26" fmla="*/ 192877 h 542501"/>
              <a:gd name="connsiteX27" fmla="*/ 1102659 w 4632474"/>
              <a:gd name="connsiteY27" fmla="*/ 165983 h 542501"/>
              <a:gd name="connsiteX28" fmla="*/ 1183341 w 4632474"/>
              <a:gd name="connsiteY28" fmla="*/ 219771 h 542501"/>
              <a:gd name="connsiteX29" fmla="*/ 1223682 w 4632474"/>
              <a:gd name="connsiteY29" fmla="*/ 340795 h 542501"/>
              <a:gd name="connsiteX30" fmla="*/ 1264023 w 4632474"/>
              <a:gd name="connsiteY30" fmla="*/ 354242 h 542501"/>
              <a:gd name="connsiteX31" fmla="*/ 1331259 w 4632474"/>
              <a:gd name="connsiteY31" fmla="*/ 461818 h 542501"/>
              <a:gd name="connsiteX32" fmla="*/ 1344706 w 4632474"/>
              <a:gd name="connsiteY32" fmla="*/ 502160 h 542501"/>
              <a:gd name="connsiteX33" fmla="*/ 1411941 w 4632474"/>
              <a:gd name="connsiteY33" fmla="*/ 381136 h 542501"/>
              <a:gd name="connsiteX34" fmla="*/ 1492623 w 4632474"/>
              <a:gd name="connsiteY34" fmla="*/ 260113 h 542501"/>
              <a:gd name="connsiteX35" fmla="*/ 1519518 w 4632474"/>
              <a:gd name="connsiteY35" fmla="*/ 233218 h 542501"/>
              <a:gd name="connsiteX36" fmla="*/ 1586753 w 4632474"/>
              <a:gd name="connsiteY36" fmla="*/ 165983 h 542501"/>
              <a:gd name="connsiteX37" fmla="*/ 1640541 w 4632474"/>
              <a:gd name="connsiteY37" fmla="*/ 246666 h 542501"/>
              <a:gd name="connsiteX38" fmla="*/ 1653988 w 4632474"/>
              <a:gd name="connsiteY38" fmla="*/ 313901 h 542501"/>
              <a:gd name="connsiteX39" fmla="*/ 1694329 w 4632474"/>
              <a:gd name="connsiteY39" fmla="*/ 394583 h 542501"/>
              <a:gd name="connsiteX40" fmla="*/ 1734671 w 4632474"/>
              <a:gd name="connsiteY40" fmla="*/ 421477 h 542501"/>
              <a:gd name="connsiteX41" fmla="*/ 1761565 w 4632474"/>
              <a:gd name="connsiteY41" fmla="*/ 502160 h 542501"/>
              <a:gd name="connsiteX42" fmla="*/ 1775012 w 4632474"/>
              <a:gd name="connsiteY42" fmla="*/ 542501 h 542501"/>
              <a:gd name="connsiteX43" fmla="*/ 1828800 w 4632474"/>
              <a:gd name="connsiteY43" fmla="*/ 529054 h 542501"/>
              <a:gd name="connsiteX44" fmla="*/ 1855694 w 4632474"/>
              <a:gd name="connsiteY44" fmla="*/ 488713 h 542501"/>
              <a:gd name="connsiteX45" fmla="*/ 1882588 w 4632474"/>
              <a:gd name="connsiteY45" fmla="*/ 461818 h 542501"/>
              <a:gd name="connsiteX46" fmla="*/ 1949823 w 4632474"/>
              <a:gd name="connsiteY46" fmla="*/ 340795 h 542501"/>
              <a:gd name="connsiteX47" fmla="*/ 2017059 w 4632474"/>
              <a:gd name="connsiteY47" fmla="*/ 381136 h 542501"/>
              <a:gd name="connsiteX48" fmla="*/ 2030506 w 4632474"/>
              <a:gd name="connsiteY48" fmla="*/ 340795 h 542501"/>
              <a:gd name="connsiteX49" fmla="*/ 2057400 w 4632474"/>
              <a:gd name="connsiteY49" fmla="*/ 300454 h 542501"/>
              <a:gd name="connsiteX50" fmla="*/ 2070847 w 4632474"/>
              <a:gd name="connsiteY50" fmla="*/ 192877 h 542501"/>
              <a:gd name="connsiteX51" fmla="*/ 2084294 w 4632474"/>
              <a:gd name="connsiteY51" fmla="*/ 152536 h 542501"/>
              <a:gd name="connsiteX52" fmla="*/ 2124635 w 4632474"/>
              <a:gd name="connsiteY52" fmla="*/ 192877 h 542501"/>
              <a:gd name="connsiteX53" fmla="*/ 2164976 w 4632474"/>
              <a:gd name="connsiteY53" fmla="*/ 260113 h 542501"/>
              <a:gd name="connsiteX54" fmla="*/ 2205318 w 4632474"/>
              <a:gd name="connsiteY54" fmla="*/ 327348 h 542501"/>
              <a:gd name="connsiteX55" fmla="*/ 2232212 w 4632474"/>
              <a:gd name="connsiteY55" fmla="*/ 408030 h 542501"/>
              <a:gd name="connsiteX56" fmla="*/ 2259106 w 4632474"/>
              <a:gd name="connsiteY56" fmla="*/ 448371 h 542501"/>
              <a:gd name="connsiteX57" fmla="*/ 2326341 w 4632474"/>
              <a:gd name="connsiteY57" fmla="*/ 502160 h 542501"/>
              <a:gd name="connsiteX58" fmla="*/ 2366682 w 4632474"/>
              <a:gd name="connsiteY58" fmla="*/ 515607 h 542501"/>
              <a:gd name="connsiteX59" fmla="*/ 2407023 w 4632474"/>
              <a:gd name="connsiteY59" fmla="*/ 502160 h 542501"/>
              <a:gd name="connsiteX60" fmla="*/ 2420471 w 4632474"/>
              <a:gd name="connsiteY60" fmla="*/ 461818 h 542501"/>
              <a:gd name="connsiteX61" fmla="*/ 2447365 w 4632474"/>
              <a:gd name="connsiteY61" fmla="*/ 421477 h 542501"/>
              <a:gd name="connsiteX62" fmla="*/ 2487706 w 4632474"/>
              <a:gd name="connsiteY62" fmla="*/ 340795 h 542501"/>
              <a:gd name="connsiteX63" fmla="*/ 2514600 w 4632474"/>
              <a:gd name="connsiteY63" fmla="*/ 381136 h 542501"/>
              <a:gd name="connsiteX64" fmla="*/ 2595282 w 4632474"/>
              <a:gd name="connsiteY64" fmla="*/ 421477 h 542501"/>
              <a:gd name="connsiteX65" fmla="*/ 2662518 w 4632474"/>
              <a:gd name="connsiteY65" fmla="*/ 408030 h 542501"/>
              <a:gd name="connsiteX66" fmla="*/ 2689412 w 4632474"/>
              <a:gd name="connsiteY66" fmla="*/ 327348 h 542501"/>
              <a:gd name="connsiteX67" fmla="*/ 2716306 w 4632474"/>
              <a:gd name="connsiteY67" fmla="*/ 152536 h 542501"/>
              <a:gd name="connsiteX68" fmla="*/ 2743200 w 4632474"/>
              <a:gd name="connsiteY68" fmla="*/ 354242 h 542501"/>
              <a:gd name="connsiteX69" fmla="*/ 2770094 w 4632474"/>
              <a:gd name="connsiteY69" fmla="*/ 434924 h 542501"/>
              <a:gd name="connsiteX70" fmla="*/ 2810435 w 4632474"/>
              <a:gd name="connsiteY70" fmla="*/ 448371 h 542501"/>
              <a:gd name="connsiteX71" fmla="*/ 2837329 w 4632474"/>
              <a:gd name="connsiteY71" fmla="*/ 475266 h 542501"/>
              <a:gd name="connsiteX72" fmla="*/ 2918012 w 4632474"/>
              <a:gd name="connsiteY72" fmla="*/ 461818 h 542501"/>
              <a:gd name="connsiteX73" fmla="*/ 2944906 w 4632474"/>
              <a:gd name="connsiteY73" fmla="*/ 421477 h 542501"/>
              <a:gd name="connsiteX74" fmla="*/ 2985247 w 4632474"/>
              <a:gd name="connsiteY74" fmla="*/ 300454 h 542501"/>
              <a:gd name="connsiteX75" fmla="*/ 3012141 w 4632474"/>
              <a:gd name="connsiteY75" fmla="*/ 219771 h 542501"/>
              <a:gd name="connsiteX76" fmla="*/ 3025588 w 4632474"/>
              <a:gd name="connsiteY76" fmla="*/ 179430 h 542501"/>
              <a:gd name="connsiteX77" fmla="*/ 3079376 w 4632474"/>
              <a:gd name="connsiteY77" fmla="*/ 233218 h 542501"/>
              <a:gd name="connsiteX78" fmla="*/ 3146612 w 4632474"/>
              <a:gd name="connsiteY78" fmla="*/ 287007 h 542501"/>
              <a:gd name="connsiteX79" fmla="*/ 3173506 w 4632474"/>
              <a:gd name="connsiteY79" fmla="*/ 327348 h 542501"/>
              <a:gd name="connsiteX80" fmla="*/ 3213847 w 4632474"/>
              <a:gd name="connsiteY80" fmla="*/ 354242 h 542501"/>
              <a:gd name="connsiteX81" fmla="*/ 3281082 w 4632474"/>
              <a:gd name="connsiteY81" fmla="*/ 448371 h 542501"/>
              <a:gd name="connsiteX82" fmla="*/ 3334871 w 4632474"/>
              <a:gd name="connsiteY82" fmla="*/ 340795 h 542501"/>
              <a:gd name="connsiteX83" fmla="*/ 3375212 w 4632474"/>
              <a:gd name="connsiteY83" fmla="*/ 260113 h 542501"/>
              <a:gd name="connsiteX84" fmla="*/ 3415553 w 4632474"/>
              <a:gd name="connsiteY84" fmla="*/ 179430 h 542501"/>
              <a:gd name="connsiteX85" fmla="*/ 3442447 w 4632474"/>
              <a:gd name="connsiteY85" fmla="*/ 219771 h 542501"/>
              <a:gd name="connsiteX86" fmla="*/ 3469341 w 4632474"/>
              <a:gd name="connsiteY86" fmla="*/ 313901 h 542501"/>
              <a:gd name="connsiteX87" fmla="*/ 3496235 w 4632474"/>
              <a:gd name="connsiteY87" fmla="*/ 354242 h 542501"/>
              <a:gd name="connsiteX88" fmla="*/ 3644153 w 4632474"/>
              <a:gd name="connsiteY88" fmla="*/ 367689 h 542501"/>
              <a:gd name="connsiteX89" fmla="*/ 3724835 w 4632474"/>
              <a:gd name="connsiteY89" fmla="*/ 421477 h 542501"/>
              <a:gd name="connsiteX90" fmla="*/ 3751729 w 4632474"/>
              <a:gd name="connsiteY90" fmla="*/ 502160 h 542501"/>
              <a:gd name="connsiteX91" fmla="*/ 3778623 w 4632474"/>
              <a:gd name="connsiteY91" fmla="*/ 461818 h 542501"/>
              <a:gd name="connsiteX92" fmla="*/ 3818965 w 4632474"/>
              <a:gd name="connsiteY92" fmla="*/ 434924 h 542501"/>
              <a:gd name="connsiteX93" fmla="*/ 3859306 w 4632474"/>
              <a:gd name="connsiteY93" fmla="*/ 354242 h 542501"/>
              <a:gd name="connsiteX94" fmla="*/ 3872753 w 4632474"/>
              <a:gd name="connsiteY94" fmla="*/ 273560 h 542501"/>
              <a:gd name="connsiteX95" fmla="*/ 3899647 w 4632474"/>
              <a:gd name="connsiteY95" fmla="*/ 192877 h 542501"/>
              <a:gd name="connsiteX96" fmla="*/ 3966882 w 4632474"/>
              <a:gd name="connsiteY96" fmla="*/ 246666 h 542501"/>
              <a:gd name="connsiteX97" fmla="*/ 3993776 w 4632474"/>
              <a:gd name="connsiteY97" fmla="*/ 327348 h 542501"/>
              <a:gd name="connsiteX98" fmla="*/ 4007223 w 4632474"/>
              <a:gd name="connsiteY98" fmla="*/ 421477 h 542501"/>
              <a:gd name="connsiteX99" fmla="*/ 4061012 w 4632474"/>
              <a:gd name="connsiteY99" fmla="*/ 475266 h 542501"/>
              <a:gd name="connsiteX100" fmla="*/ 4074459 w 4632474"/>
              <a:gd name="connsiteY100" fmla="*/ 434924 h 542501"/>
              <a:gd name="connsiteX101" fmla="*/ 4128247 w 4632474"/>
              <a:gd name="connsiteY101" fmla="*/ 300454 h 542501"/>
              <a:gd name="connsiteX102" fmla="*/ 4168588 w 4632474"/>
              <a:gd name="connsiteY102" fmla="*/ 273560 h 542501"/>
              <a:gd name="connsiteX103" fmla="*/ 4235823 w 4632474"/>
              <a:gd name="connsiteY103" fmla="*/ 206324 h 542501"/>
              <a:gd name="connsiteX104" fmla="*/ 4383741 w 4632474"/>
              <a:gd name="connsiteY104" fmla="*/ 125642 h 542501"/>
              <a:gd name="connsiteX105" fmla="*/ 4424082 w 4632474"/>
              <a:gd name="connsiteY105" fmla="*/ 98748 h 542501"/>
              <a:gd name="connsiteX106" fmla="*/ 4464423 w 4632474"/>
              <a:gd name="connsiteY106" fmla="*/ 85301 h 542501"/>
              <a:gd name="connsiteX107" fmla="*/ 4572000 w 4632474"/>
              <a:gd name="connsiteY107" fmla="*/ 44960 h 542501"/>
              <a:gd name="connsiteX108" fmla="*/ 4625788 w 4632474"/>
              <a:gd name="connsiteY108" fmla="*/ 4618 h 542501"/>
              <a:gd name="connsiteX109" fmla="*/ 4612341 w 4632474"/>
              <a:gd name="connsiteY109" fmla="*/ 112195 h 542501"/>
              <a:gd name="connsiteX110" fmla="*/ 4585447 w 4632474"/>
              <a:gd name="connsiteY110" fmla="*/ 219771 h 542501"/>
              <a:gd name="connsiteX111" fmla="*/ 4612341 w 4632474"/>
              <a:gd name="connsiteY111" fmla="*/ 327348 h 54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632474" h="542501">
                <a:moveTo>
                  <a:pt x="0" y="529054"/>
                </a:moveTo>
                <a:cubicBezTo>
                  <a:pt x="13447" y="506642"/>
                  <a:pt x="29526" y="485612"/>
                  <a:pt x="40341" y="461818"/>
                </a:cubicBezTo>
                <a:cubicBezTo>
                  <a:pt x="52072" y="436010"/>
                  <a:pt x="51510" y="404724"/>
                  <a:pt x="67235" y="381136"/>
                </a:cubicBezTo>
                <a:lnTo>
                  <a:pt x="121023" y="300454"/>
                </a:lnTo>
                <a:cubicBezTo>
                  <a:pt x="136748" y="276866"/>
                  <a:pt x="138953" y="246665"/>
                  <a:pt x="147918" y="219771"/>
                </a:cubicBezTo>
                <a:cubicBezTo>
                  <a:pt x="153029" y="204439"/>
                  <a:pt x="165847" y="192877"/>
                  <a:pt x="174812" y="179430"/>
                </a:cubicBezTo>
                <a:cubicBezTo>
                  <a:pt x="179294" y="201842"/>
                  <a:pt x="182716" y="224493"/>
                  <a:pt x="188259" y="246666"/>
                </a:cubicBezTo>
                <a:cubicBezTo>
                  <a:pt x="191697" y="260417"/>
                  <a:pt x="191683" y="276984"/>
                  <a:pt x="201706" y="287007"/>
                </a:cubicBezTo>
                <a:cubicBezTo>
                  <a:pt x="208136" y="293437"/>
                  <a:pt x="295370" y="313785"/>
                  <a:pt x="295835" y="313901"/>
                </a:cubicBezTo>
                <a:cubicBezTo>
                  <a:pt x="318247" y="309419"/>
                  <a:pt x="343227" y="311794"/>
                  <a:pt x="363071" y="300454"/>
                </a:cubicBezTo>
                <a:cubicBezTo>
                  <a:pt x="377103" y="292436"/>
                  <a:pt x="377345" y="270209"/>
                  <a:pt x="389965" y="260113"/>
                </a:cubicBezTo>
                <a:cubicBezTo>
                  <a:pt x="401033" y="251258"/>
                  <a:pt x="416859" y="251148"/>
                  <a:pt x="430306" y="246666"/>
                </a:cubicBezTo>
                <a:cubicBezTo>
                  <a:pt x="439271" y="237701"/>
                  <a:pt x="445172" y="215762"/>
                  <a:pt x="457200" y="219771"/>
                </a:cubicBezTo>
                <a:cubicBezTo>
                  <a:pt x="470647" y="224253"/>
                  <a:pt x="467209" y="246362"/>
                  <a:pt x="470647" y="260113"/>
                </a:cubicBezTo>
                <a:cubicBezTo>
                  <a:pt x="476190" y="282286"/>
                  <a:pt x="478551" y="305175"/>
                  <a:pt x="484094" y="327348"/>
                </a:cubicBezTo>
                <a:cubicBezTo>
                  <a:pt x="487532" y="341099"/>
                  <a:pt x="493647" y="354060"/>
                  <a:pt x="497541" y="367689"/>
                </a:cubicBezTo>
                <a:cubicBezTo>
                  <a:pt x="531311" y="485883"/>
                  <a:pt x="492194" y="365094"/>
                  <a:pt x="524435" y="461818"/>
                </a:cubicBezTo>
                <a:cubicBezTo>
                  <a:pt x="584822" y="401431"/>
                  <a:pt x="558762" y="439518"/>
                  <a:pt x="591671" y="340795"/>
                </a:cubicBezTo>
                <a:cubicBezTo>
                  <a:pt x="599926" y="316030"/>
                  <a:pt x="684492" y="202278"/>
                  <a:pt x="712694" y="192877"/>
                </a:cubicBezTo>
                <a:lnTo>
                  <a:pt x="753035" y="179430"/>
                </a:lnTo>
                <a:cubicBezTo>
                  <a:pt x="762000" y="192877"/>
                  <a:pt x="773365" y="205003"/>
                  <a:pt x="779929" y="219771"/>
                </a:cubicBezTo>
                <a:cubicBezTo>
                  <a:pt x="829374" y="331022"/>
                  <a:pt x="778485" y="272117"/>
                  <a:pt x="833718" y="327348"/>
                </a:cubicBezTo>
                <a:cubicBezTo>
                  <a:pt x="838200" y="340795"/>
                  <a:pt x="837142" y="357666"/>
                  <a:pt x="847165" y="367689"/>
                </a:cubicBezTo>
                <a:cubicBezTo>
                  <a:pt x="857188" y="377712"/>
                  <a:pt x="873332" y="381136"/>
                  <a:pt x="887506" y="381136"/>
                </a:cubicBezTo>
                <a:cubicBezTo>
                  <a:pt x="928095" y="381136"/>
                  <a:pt x="968188" y="372171"/>
                  <a:pt x="1008529" y="367689"/>
                </a:cubicBezTo>
                <a:cubicBezTo>
                  <a:pt x="1072440" y="175956"/>
                  <a:pt x="1008225" y="375477"/>
                  <a:pt x="1048871" y="233218"/>
                </a:cubicBezTo>
                <a:cubicBezTo>
                  <a:pt x="1052765" y="219589"/>
                  <a:pt x="1053463" y="203945"/>
                  <a:pt x="1062318" y="192877"/>
                </a:cubicBezTo>
                <a:cubicBezTo>
                  <a:pt x="1072414" y="180257"/>
                  <a:pt x="1089212" y="174948"/>
                  <a:pt x="1102659" y="165983"/>
                </a:cubicBezTo>
                <a:cubicBezTo>
                  <a:pt x="1129553" y="183912"/>
                  <a:pt x="1173120" y="189107"/>
                  <a:pt x="1183341" y="219771"/>
                </a:cubicBezTo>
                <a:lnTo>
                  <a:pt x="1223682" y="340795"/>
                </a:lnTo>
                <a:cubicBezTo>
                  <a:pt x="1228164" y="354242"/>
                  <a:pt x="1250576" y="349760"/>
                  <a:pt x="1264023" y="354242"/>
                </a:cubicBezTo>
                <a:cubicBezTo>
                  <a:pt x="1296029" y="450256"/>
                  <a:pt x="1267330" y="419199"/>
                  <a:pt x="1331259" y="461818"/>
                </a:cubicBezTo>
                <a:cubicBezTo>
                  <a:pt x="1335741" y="475265"/>
                  <a:pt x="1330531" y="502160"/>
                  <a:pt x="1344706" y="502160"/>
                </a:cubicBezTo>
                <a:cubicBezTo>
                  <a:pt x="1386909" y="502160"/>
                  <a:pt x="1406139" y="389839"/>
                  <a:pt x="1411941" y="381136"/>
                </a:cubicBezTo>
                <a:lnTo>
                  <a:pt x="1492623" y="260113"/>
                </a:lnTo>
                <a:cubicBezTo>
                  <a:pt x="1499656" y="249564"/>
                  <a:pt x="1511598" y="243118"/>
                  <a:pt x="1519518" y="233218"/>
                </a:cubicBezTo>
                <a:cubicBezTo>
                  <a:pt x="1570745" y="169184"/>
                  <a:pt x="1517597" y="212087"/>
                  <a:pt x="1586753" y="165983"/>
                </a:cubicBezTo>
                <a:lnTo>
                  <a:pt x="1640541" y="246666"/>
                </a:lnTo>
                <a:cubicBezTo>
                  <a:pt x="1653219" y="265683"/>
                  <a:pt x="1648445" y="291728"/>
                  <a:pt x="1653988" y="313901"/>
                </a:cubicBezTo>
                <a:cubicBezTo>
                  <a:pt x="1661279" y="343065"/>
                  <a:pt x="1672418" y="372673"/>
                  <a:pt x="1694329" y="394583"/>
                </a:cubicBezTo>
                <a:cubicBezTo>
                  <a:pt x="1705757" y="406011"/>
                  <a:pt x="1721224" y="412512"/>
                  <a:pt x="1734671" y="421477"/>
                </a:cubicBezTo>
                <a:lnTo>
                  <a:pt x="1761565" y="502160"/>
                </a:lnTo>
                <a:lnTo>
                  <a:pt x="1775012" y="542501"/>
                </a:lnTo>
                <a:cubicBezTo>
                  <a:pt x="1792941" y="538019"/>
                  <a:pt x="1813423" y="539305"/>
                  <a:pt x="1828800" y="529054"/>
                </a:cubicBezTo>
                <a:cubicBezTo>
                  <a:pt x="1842247" y="520089"/>
                  <a:pt x="1845598" y="501333"/>
                  <a:pt x="1855694" y="488713"/>
                </a:cubicBezTo>
                <a:cubicBezTo>
                  <a:pt x="1863614" y="478813"/>
                  <a:pt x="1874981" y="471961"/>
                  <a:pt x="1882588" y="461818"/>
                </a:cubicBezTo>
                <a:cubicBezTo>
                  <a:pt x="1938074" y="387836"/>
                  <a:pt x="1928858" y="403690"/>
                  <a:pt x="1949823" y="340795"/>
                </a:cubicBezTo>
                <a:cubicBezTo>
                  <a:pt x="1960718" y="351689"/>
                  <a:pt x="1993785" y="392773"/>
                  <a:pt x="2017059" y="381136"/>
                </a:cubicBezTo>
                <a:cubicBezTo>
                  <a:pt x="2029737" y="374797"/>
                  <a:pt x="2024167" y="353473"/>
                  <a:pt x="2030506" y="340795"/>
                </a:cubicBezTo>
                <a:cubicBezTo>
                  <a:pt x="2037734" y="326340"/>
                  <a:pt x="2048435" y="313901"/>
                  <a:pt x="2057400" y="300454"/>
                </a:cubicBezTo>
                <a:cubicBezTo>
                  <a:pt x="2061882" y="264595"/>
                  <a:pt x="2064382" y="228432"/>
                  <a:pt x="2070847" y="192877"/>
                </a:cubicBezTo>
                <a:cubicBezTo>
                  <a:pt x="2073383" y="178931"/>
                  <a:pt x="2070120" y="152536"/>
                  <a:pt x="2084294" y="152536"/>
                </a:cubicBezTo>
                <a:cubicBezTo>
                  <a:pt x="2103311" y="152536"/>
                  <a:pt x="2111188" y="179430"/>
                  <a:pt x="2124635" y="192877"/>
                </a:cubicBezTo>
                <a:cubicBezTo>
                  <a:pt x="2162728" y="307155"/>
                  <a:pt x="2109601" y="167820"/>
                  <a:pt x="2164976" y="260113"/>
                </a:cubicBezTo>
                <a:cubicBezTo>
                  <a:pt x="2217341" y="347389"/>
                  <a:pt x="2137176" y="259209"/>
                  <a:pt x="2205318" y="327348"/>
                </a:cubicBezTo>
                <a:cubicBezTo>
                  <a:pt x="2214283" y="354242"/>
                  <a:pt x="2216487" y="384442"/>
                  <a:pt x="2232212" y="408030"/>
                </a:cubicBezTo>
                <a:cubicBezTo>
                  <a:pt x="2241177" y="421477"/>
                  <a:pt x="2249010" y="435751"/>
                  <a:pt x="2259106" y="448371"/>
                </a:cubicBezTo>
                <a:cubicBezTo>
                  <a:pt x="2275784" y="469218"/>
                  <a:pt x="2303041" y="490510"/>
                  <a:pt x="2326341" y="502160"/>
                </a:cubicBezTo>
                <a:cubicBezTo>
                  <a:pt x="2339019" y="508499"/>
                  <a:pt x="2353235" y="511125"/>
                  <a:pt x="2366682" y="515607"/>
                </a:cubicBezTo>
                <a:cubicBezTo>
                  <a:pt x="2380129" y="511125"/>
                  <a:pt x="2397000" y="512183"/>
                  <a:pt x="2407023" y="502160"/>
                </a:cubicBezTo>
                <a:cubicBezTo>
                  <a:pt x="2417046" y="492137"/>
                  <a:pt x="2414132" y="474496"/>
                  <a:pt x="2420471" y="461818"/>
                </a:cubicBezTo>
                <a:cubicBezTo>
                  <a:pt x="2427699" y="447363"/>
                  <a:pt x="2440137" y="435932"/>
                  <a:pt x="2447365" y="421477"/>
                </a:cubicBezTo>
                <a:cubicBezTo>
                  <a:pt x="2503038" y="310131"/>
                  <a:pt x="2410632" y="456407"/>
                  <a:pt x="2487706" y="340795"/>
                </a:cubicBezTo>
                <a:cubicBezTo>
                  <a:pt x="2496671" y="354242"/>
                  <a:pt x="2503172" y="369708"/>
                  <a:pt x="2514600" y="381136"/>
                </a:cubicBezTo>
                <a:cubicBezTo>
                  <a:pt x="2540667" y="407203"/>
                  <a:pt x="2562472" y="410540"/>
                  <a:pt x="2595282" y="421477"/>
                </a:cubicBezTo>
                <a:cubicBezTo>
                  <a:pt x="2617694" y="416995"/>
                  <a:pt x="2646356" y="424191"/>
                  <a:pt x="2662518" y="408030"/>
                </a:cubicBezTo>
                <a:cubicBezTo>
                  <a:pt x="2682564" y="387985"/>
                  <a:pt x="2680447" y="354242"/>
                  <a:pt x="2689412" y="327348"/>
                </a:cubicBezTo>
                <a:cubicBezTo>
                  <a:pt x="2701733" y="290386"/>
                  <a:pt x="2713011" y="178896"/>
                  <a:pt x="2716306" y="152536"/>
                </a:cubicBezTo>
                <a:cubicBezTo>
                  <a:pt x="2754502" y="267125"/>
                  <a:pt x="2699328" y="91007"/>
                  <a:pt x="2743200" y="354242"/>
                </a:cubicBezTo>
                <a:cubicBezTo>
                  <a:pt x="2747860" y="382205"/>
                  <a:pt x="2761129" y="408030"/>
                  <a:pt x="2770094" y="434924"/>
                </a:cubicBezTo>
                <a:cubicBezTo>
                  <a:pt x="2774576" y="448371"/>
                  <a:pt x="2796988" y="443889"/>
                  <a:pt x="2810435" y="448371"/>
                </a:cubicBezTo>
                <a:cubicBezTo>
                  <a:pt x="2819400" y="457336"/>
                  <a:pt x="2824749" y="473693"/>
                  <a:pt x="2837329" y="475266"/>
                </a:cubicBezTo>
                <a:cubicBezTo>
                  <a:pt x="2864384" y="478648"/>
                  <a:pt x="2893625" y="474012"/>
                  <a:pt x="2918012" y="461818"/>
                </a:cubicBezTo>
                <a:cubicBezTo>
                  <a:pt x="2932467" y="454590"/>
                  <a:pt x="2938342" y="436245"/>
                  <a:pt x="2944906" y="421477"/>
                </a:cubicBezTo>
                <a:lnTo>
                  <a:pt x="2985247" y="300454"/>
                </a:lnTo>
                <a:lnTo>
                  <a:pt x="3012141" y="219771"/>
                </a:lnTo>
                <a:lnTo>
                  <a:pt x="3025588" y="179430"/>
                </a:lnTo>
                <a:cubicBezTo>
                  <a:pt x="3097306" y="203336"/>
                  <a:pt x="3043517" y="173453"/>
                  <a:pt x="3079376" y="233218"/>
                </a:cubicBezTo>
                <a:cubicBezTo>
                  <a:pt x="3092150" y="254509"/>
                  <a:pt x="3128289" y="274791"/>
                  <a:pt x="3146612" y="287007"/>
                </a:cubicBezTo>
                <a:cubicBezTo>
                  <a:pt x="3155577" y="300454"/>
                  <a:pt x="3162078" y="315920"/>
                  <a:pt x="3173506" y="327348"/>
                </a:cubicBezTo>
                <a:cubicBezTo>
                  <a:pt x="3184934" y="338776"/>
                  <a:pt x="3205282" y="340537"/>
                  <a:pt x="3213847" y="354242"/>
                </a:cubicBezTo>
                <a:cubicBezTo>
                  <a:pt x="3279902" y="459931"/>
                  <a:pt x="3196507" y="420179"/>
                  <a:pt x="3281082" y="448371"/>
                </a:cubicBezTo>
                <a:cubicBezTo>
                  <a:pt x="3311985" y="355661"/>
                  <a:pt x="3287930" y="387734"/>
                  <a:pt x="3334871" y="340795"/>
                </a:cubicBezTo>
                <a:cubicBezTo>
                  <a:pt x="3368672" y="239393"/>
                  <a:pt x="3323076" y="364386"/>
                  <a:pt x="3375212" y="260113"/>
                </a:cubicBezTo>
                <a:cubicBezTo>
                  <a:pt x="3430885" y="148766"/>
                  <a:pt x="3338480" y="295040"/>
                  <a:pt x="3415553" y="179430"/>
                </a:cubicBezTo>
                <a:cubicBezTo>
                  <a:pt x="3424518" y="192877"/>
                  <a:pt x="3435220" y="205316"/>
                  <a:pt x="3442447" y="219771"/>
                </a:cubicBezTo>
                <a:cubicBezTo>
                  <a:pt x="3468614" y="272106"/>
                  <a:pt x="3443491" y="253584"/>
                  <a:pt x="3469341" y="313901"/>
                </a:cubicBezTo>
                <a:cubicBezTo>
                  <a:pt x="3475707" y="328756"/>
                  <a:pt x="3480788" y="349489"/>
                  <a:pt x="3496235" y="354242"/>
                </a:cubicBezTo>
                <a:cubicBezTo>
                  <a:pt x="3543555" y="368802"/>
                  <a:pt x="3594847" y="363207"/>
                  <a:pt x="3644153" y="367689"/>
                </a:cubicBezTo>
                <a:cubicBezTo>
                  <a:pt x="3697690" y="381073"/>
                  <a:pt x="3701619" y="369241"/>
                  <a:pt x="3724835" y="421477"/>
                </a:cubicBezTo>
                <a:cubicBezTo>
                  <a:pt x="3736349" y="447383"/>
                  <a:pt x="3751729" y="502160"/>
                  <a:pt x="3751729" y="502160"/>
                </a:cubicBezTo>
                <a:cubicBezTo>
                  <a:pt x="3760694" y="488713"/>
                  <a:pt x="3767195" y="473246"/>
                  <a:pt x="3778623" y="461818"/>
                </a:cubicBezTo>
                <a:cubicBezTo>
                  <a:pt x="3790051" y="450390"/>
                  <a:pt x="3807537" y="446352"/>
                  <a:pt x="3818965" y="434924"/>
                </a:cubicBezTo>
                <a:cubicBezTo>
                  <a:pt x="3839688" y="414201"/>
                  <a:pt x="3853056" y="382365"/>
                  <a:pt x="3859306" y="354242"/>
                </a:cubicBezTo>
                <a:cubicBezTo>
                  <a:pt x="3865221" y="327626"/>
                  <a:pt x="3866140" y="300011"/>
                  <a:pt x="3872753" y="273560"/>
                </a:cubicBezTo>
                <a:cubicBezTo>
                  <a:pt x="3879629" y="246057"/>
                  <a:pt x="3899647" y="192877"/>
                  <a:pt x="3899647" y="192877"/>
                </a:cubicBezTo>
                <a:cubicBezTo>
                  <a:pt x="3943393" y="207459"/>
                  <a:pt x="3945725" y="199063"/>
                  <a:pt x="3966882" y="246666"/>
                </a:cubicBezTo>
                <a:cubicBezTo>
                  <a:pt x="3978395" y="272571"/>
                  <a:pt x="3993776" y="327348"/>
                  <a:pt x="3993776" y="327348"/>
                </a:cubicBezTo>
                <a:cubicBezTo>
                  <a:pt x="3998258" y="358724"/>
                  <a:pt x="3994107" y="392623"/>
                  <a:pt x="4007223" y="421477"/>
                </a:cubicBezTo>
                <a:cubicBezTo>
                  <a:pt x="4017716" y="444561"/>
                  <a:pt x="4061012" y="475266"/>
                  <a:pt x="4061012" y="475266"/>
                </a:cubicBezTo>
                <a:cubicBezTo>
                  <a:pt x="4065494" y="461819"/>
                  <a:pt x="4070565" y="448553"/>
                  <a:pt x="4074459" y="434924"/>
                </a:cubicBezTo>
                <a:cubicBezTo>
                  <a:pt x="4087607" y="388904"/>
                  <a:pt x="4092240" y="336461"/>
                  <a:pt x="4128247" y="300454"/>
                </a:cubicBezTo>
                <a:cubicBezTo>
                  <a:pt x="4139675" y="289026"/>
                  <a:pt x="4156425" y="284202"/>
                  <a:pt x="4168588" y="273560"/>
                </a:cubicBezTo>
                <a:cubicBezTo>
                  <a:pt x="4192441" y="252688"/>
                  <a:pt x="4211970" y="227195"/>
                  <a:pt x="4235823" y="206324"/>
                </a:cubicBezTo>
                <a:cubicBezTo>
                  <a:pt x="4269713" y="176671"/>
                  <a:pt x="4360466" y="138338"/>
                  <a:pt x="4383741" y="125642"/>
                </a:cubicBezTo>
                <a:cubicBezTo>
                  <a:pt x="4397929" y="117903"/>
                  <a:pt x="4409627" y="105976"/>
                  <a:pt x="4424082" y="98748"/>
                </a:cubicBezTo>
                <a:cubicBezTo>
                  <a:pt x="4436760" y="92409"/>
                  <a:pt x="4451102" y="90145"/>
                  <a:pt x="4464423" y="85301"/>
                </a:cubicBezTo>
                <a:cubicBezTo>
                  <a:pt x="4500415" y="72213"/>
                  <a:pt x="4536141" y="58407"/>
                  <a:pt x="4572000" y="44960"/>
                </a:cubicBezTo>
                <a:cubicBezTo>
                  <a:pt x="4589929" y="31513"/>
                  <a:pt x="4614257" y="-14600"/>
                  <a:pt x="4625788" y="4618"/>
                </a:cubicBezTo>
                <a:cubicBezTo>
                  <a:pt x="4644381" y="35606"/>
                  <a:pt x="4619001" y="76676"/>
                  <a:pt x="4612341" y="112195"/>
                </a:cubicBezTo>
                <a:cubicBezTo>
                  <a:pt x="4605529" y="148524"/>
                  <a:pt x="4585447" y="219771"/>
                  <a:pt x="4585447" y="219771"/>
                </a:cubicBezTo>
                <a:cubicBezTo>
                  <a:pt x="4600542" y="310340"/>
                  <a:pt x="4586701" y="276067"/>
                  <a:pt x="4612341" y="327348"/>
                </a:cubicBez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utiger 55 Roman" pitchFamily="34" charset="0"/>
            </a:endParaRPr>
          </a:p>
        </p:txBody>
      </p:sp>
      <p:sp>
        <p:nvSpPr>
          <p:cNvPr id="10" name="Freeform 9"/>
          <p:cNvSpPr/>
          <p:nvPr/>
        </p:nvSpPr>
        <p:spPr bwMode="auto">
          <a:xfrm>
            <a:off x="1021976" y="3052482"/>
            <a:ext cx="4746812" cy="430306"/>
          </a:xfrm>
          <a:custGeom>
            <a:avLst/>
            <a:gdLst>
              <a:gd name="connsiteX0" fmla="*/ 0 w 4746812"/>
              <a:gd name="connsiteY0" fmla="*/ 430306 h 430306"/>
              <a:gd name="connsiteX1" fmla="*/ 67236 w 4746812"/>
              <a:gd name="connsiteY1" fmla="*/ 389965 h 430306"/>
              <a:gd name="connsiteX2" fmla="*/ 107577 w 4746812"/>
              <a:gd name="connsiteY2" fmla="*/ 349624 h 430306"/>
              <a:gd name="connsiteX3" fmla="*/ 147918 w 4746812"/>
              <a:gd name="connsiteY3" fmla="*/ 322730 h 430306"/>
              <a:gd name="connsiteX4" fmla="*/ 188259 w 4746812"/>
              <a:gd name="connsiteY4" fmla="*/ 255494 h 430306"/>
              <a:gd name="connsiteX5" fmla="*/ 242048 w 4746812"/>
              <a:gd name="connsiteY5" fmla="*/ 188259 h 430306"/>
              <a:gd name="connsiteX6" fmla="*/ 282389 w 4746812"/>
              <a:gd name="connsiteY6" fmla="*/ 174812 h 430306"/>
              <a:gd name="connsiteX7" fmla="*/ 376518 w 4746812"/>
              <a:gd name="connsiteY7" fmla="*/ 134471 h 430306"/>
              <a:gd name="connsiteX8" fmla="*/ 443753 w 4746812"/>
              <a:gd name="connsiteY8" fmla="*/ 147918 h 430306"/>
              <a:gd name="connsiteX9" fmla="*/ 497542 w 4746812"/>
              <a:gd name="connsiteY9" fmla="*/ 255494 h 430306"/>
              <a:gd name="connsiteX10" fmla="*/ 524436 w 4746812"/>
              <a:gd name="connsiteY10" fmla="*/ 282389 h 430306"/>
              <a:gd name="connsiteX11" fmla="*/ 605118 w 4746812"/>
              <a:gd name="connsiteY11" fmla="*/ 336177 h 430306"/>
              <a:gd name="connsiteX12" fmla="*/ 685800 w 4746812"/>
              <a:gd name="connsiteY12" fmla="*/ 363071 h 430306"/>
              <a:gd name="connsiteX13" fmla="*/ 726142 w 4746812"/>
              <a:gd name="connsiteY13" fmla="*/ 376518 h 430306"/>
              <a:gd name="connsiteX14" fmla="*/ 874059 w 4746812"/>
              <a:gd name="connsiteY14" fmla="*/ 349624 h 430306"/>
              <a:gd name="connsiteX15" fmla="*/ 914400 w 4746812"/>
              <a:gd name="connsiteY15" fmla="*/ 322730 h 430306"/>
              <a:gd name="connsiteX16" fmla="*/ 927848 w 4746812"/>
              <a:gd name="connsiteY16" fmla="*/ 282389 h 430306"/>
              <a:gd name="connsiteX17" fmla="*/ 995083 w 4746812"/>
              <a:gd name="connsiteY17" fmla="*/ 228600 h 430306"/>
              <a:gd name="connsiteX18" fmla="*/ 1062318 w 4746812"/>
              <a:gd name="connsiteY18" fmla="*/ 147918 h 430306"/>
              <a:gd name="connsiteX19" fmla="*/ 1102659 w 4746812"/>
              <a:gd name="connsiteY19" fmla="*/ 134471 h 430306"/>
              <a:gd name="connsiteX20" fmla="*/ 1143000 w 4746812"/>
              <a:gd name="connsiteY20" fmla="*/ 107577 h 430306"/>
              <a:gd name="connsiteX21" fmla="*/ 1250577 w 4746812"/>
              <a:gd name="connsiteY21" fmla="*/ 134471 h 430306"/>
              <a:gd name="connsiteX22" fmla="*/ 1304365 w 4746812"/>
              <a:gd name="connsiteY22" fmla="*/ 215153 h 430306"/>
              <a:gd name="connsiteX23" fmla="*/ 1331259 w 4746812"/>
              <a:gd name="connsiteY23" fmla="*/ 295836 h 430306"/>
              <a:gd name="connsiteX24" fmla="*/ 1371600 w 4746812"/>
              <a:gd name="connsiteY24" fmla="*/ 376518 h 430306"/>
              <a:gd name="connsiteX25" fmla="*/ 1398495 w 4746812"/>
              <a:gd name="connsiteY25" fmla="*/ 403412 h 430306"/>
              <a:gd name="connsiteX26" fmla="*/ 1559859 w 4746812"/>
              <a:gd name="connsiteY26" fmla="*/ 389965 h 430306"/>
              <a:gd name="connsiteX27" fmla="*/ 1600200 w 4746812"/>
              <a:gd name="connsiteY27" fmla="*/ 376518 h 430306"/>
              <a:gd name="connsiteX28" fmla="*/ 1627095 w 4746812"/>
              <a:gd name="connsiteY28" fmla="*/ 349624 h 430306"/>
              <a:gd name="connsiteX29" fmla="*/ 1653989 w 4746812"/>
              <a:gd name="connsiteY29" fmla="*/ 268942 h 430306"/>
              <a:gd name="connsiteX30" fmla="*/ 1667436 w 4746812"/>
              <a:gd name="connsiteY30" fmla="*/ 228600 h 430306"/>
              <a:gd name="connsiteX31" fmla="*/ 1680883 w 4746812"/>
              <a:gd name="connsiteY31" fmla="*/ 174812 h 430306"/>
              <a:gd name="connsiteX32" fmla="*/ 1694330 w 4746812"/>
              <a:gd name="connsiteY32" fmla="*/ 134471 h 430306"/>
              <a:gd name="connsiteX33" fmla="*/ 1775012 w 4746812"/>
              <a:gd name="connsiteY33" fmla="*/ 94130 h 430306"/>
              <a:gd name="connsiteX34" fmla="*/ 1815353 w 4746812"/>
              <a:gd name="connsiteY34" fmla="*/ 67236 h 430306"/>
              <a:gd name="connsiteX35" fmla="*/ 1922930 w 4746812"/>
              <a:gd name="connsiteY35" fmla="*/ 121024 h 430306"/>
              <a:gd name="connsiteX36" fmla="*/ 1936377 w 4746812"/>
              <a:gd name="connsiteY36" fmla="*/ 161365 h 430306"/>
              <a:gd name="connsiteX37" fmla="*/ 2017059 w 4746812"/>
              <a:gd name="connsiteY37" fmla="*/ 268942 h 430306"/>
              <a:gd name="connsiteX38" fmla="*/ 2030506 w 4746812"/>
              <a:gd name="connsiteY38" fmla="*/ 309283 h 430306"/>
              <a:gd name="connsiteX39" fmla="*/ 2111189 w 4746812"/>
              <a:gd name="connsiteY39" fmla="*/ 349624 h 430306"/>
              <a:gd name="connsiteX40" fmla="*/ 2151530 w 4746812"/>
              <a:gd name="connsiteY40" fmla="*/ 376518 h 430306"/>
              <a:gd name="connsiteX41" fmla="*/ 2286000 w 4746812"/>
              <a:gd name="connsiteY41" fmla="*/ 349624 h 430306"/>
              <a:gd name="connsiteX42" fmla="*/ 2326342 w 4746812"/>
              <a:gd name="connsiteY42" fmla="*/ 268942 h 430306"/>
              <a:gd name="connsiteX43" fmla="*/ 2353236 w 4746812"/>
              <a:gd name="connsiteY43" fmla="*/ 188259 h 430306"/>
              <a:gd name="connsiteX44" fmla="*/ 2433918 w 4746812"/>
              <a:gd name="connsiteY44" fmla="*/ 134471 h 430306"/>
              <a:gd name="connsiteX45" fmla="*/ 2622177 w 4746812"/>
              <a:gd name="connsiteY45" fmla="*/ 147918 h 430306"/>
              <a:gd name="connsiteX46" fmla="*/ 2716306 w 4746812"/>
              <a:gd name="connsiteY46" fmla="*/ 174812 h 430306"/>
              <a:gd name="connsiteX47" fmla="*/ 2743200 w 4746812"/>
              <a:gd name="connsiteY47" fmla="*/ 215153 h 430306"/>
              <a:gd name="connsiteX48" fmla="*/ 2783542 w 4746812"/>
              <a:gd name="connsiteY48" fmla="*/ 282389 h 430306"/>
              <a:gd name="connsiteX49" fmla="*/ 2864224 w 4746812"/>
              <a:gd name="connsiteY49" fmla="*/ 336177 h 430306"/>
              <a:gd name="connsiteX50" fmla="*/ 3079377 w 4746812"/>
              <a:gd name="connsiteY50" fmla="*/ 309283 h 430306"/>
              <a:gd name="connsiteX51" fmla="*/ 3119718 w 4746812"/>
              <a:gd name="connsiteY51" fmla="*/ 282389 h 430306"/>
              <a:gd name="connsiteX52" fmla="*/ 3133165 w 4746812"/>
              <a:gd name="connsiteY52" fmla="*/ 242047 h 430306"/>
              <a:gd name="connsiteX53" fmla="*/ 3186953 w 4746812"/>
              <a:gd name="connsiteY53" fmla="*/ 161365 h 430306"/>
              <a:gd name="connsiteX54" fmla="*/ 3213848 w 4746812"/>
              <a:gd name="connsiteY54" fmla="*/ 80683 h 430306"/>
              <a:gd name="connsiteX55" fmla="*/ 3254189 w 4746812"/>
              <a:gd name="connsiteY55" fmla="*/ 53789 h 430306"/>
              <a:gd name="connsiteX56" fmla="*/ 3334871 w 4746812"/>
              <a:gd name="connsiteY56" fmla="*/ 26894 h 430306"/>
              <a:gd name="connsiteX57" fmla="*/ 3509683 w 4746812"/>
              <a:gd name="connsiteY57" fmla="*/ 40342 h 430306"/>
              <a:gd name="connsiteX58" fmla="*/ 3550024 w 4746812"/>
              <a:gd name="connsiteY58" fmla="*/ 53789 h 430306"/>
              <a:gd name="connsiteX59" fmla="*/ 3590365 w 4746812"/>
              <a:gd name="connsiteY59" fmla="*/ 134471 h 430306"/>
              <a:gd name="connsiteX60" fmla="*/ 3697942 w 4746812"/>
              <a:gd name="connsiteY60" fmla="*/ 268942 h 430306"/>
              <a:gd name="connsiteX61" fmla="*/ 3765177 w 4746812"/>
              <a:gd name="connsiteY61" fmla="*/ 282389 h 430306"/>
              <a:gd name="connsiteX62" fmla="*/ 3953436 w 4746812"/>
              <a:gd name="connsiteY62" fmla="*/ 268942 h 430306"/>
              <a:gd name="connsiteX63" fmla="*/ 3980330 w 4746812"/>
              <a:gd name="connsiteY63" fmla="*/ 242047 h 430306"/>
              <a:gd name="connsiteX64" fmla="*/ 4020671 w 4746812"/>
              <a:gd name="connsiteY64" fmla="*/ 215153 h 430306"/>
              <a:gd name="connsiteX65" fmla="*/ 4074459 w 4746812"/>
              <a:gd name="connsiteY65" fmla="*/ 134471 h 430306"/>
              <a:gd name="connsiteX66" fmla="*/ 4101353 w 4746812"/>
              <a:gd name="connsiteY66" fmla="*/ 94130 h 430306"/>
              <a:gd name="connsiteX67" fmla="*/ 4128248 w 4746812"/>
              <a:gd name="connsiteY67" fmla="*/ 67236 h 430306"/>
              <a:gd name="connsiteX68" fmla="*/ 4141695 w 4746812"/>
              <a:gd name="connsiteY68" fmla="*/ 26894 h 430306"/>
              <a:gd name="connsiteX69" fmla="*/ 4222377 w 4746812"/>
              <a:gd name="connsiteY69" fmla="*/ 0 h 430306"/>
              <a:gd name="connsiteX70" fmla="*/ 4410636 w 4746812"/>
              <a:gd name="connsiteY70" fmla="*/ 26894 h 430306"/>
              <a:gd name="connsiteX71" fmla="*/ 4464424 w 4746812"/>
              <a:gd name="connsiteY71" fmla="*/ 94130 h 430306"/>
              <a:gd name="connsiteX72" fmla="*/ 4477871 w 4746812"/>
              <a:gd name="connsiteY72" fmla="*/ 134471 h 430306"/>
              <a:gd name="connsiteX73" fmla="*/ 4558553 w 4746812"/>
              <a:gd name="connsiteY73" fmla="*/ 188259 h 430306"/>
              <a:gd name="connsiteX74" fmla="*/ 4585448 w 4746812"/>
              <a:gd name="connsiteY74" fmla="*/ 215153 h 430306"/>
              <a:gd name="connsiteX75" fmla="*/ 4639236 w 4746812"/>
              <a:gd name="connsiteY75" fmla="*/ 268942 h 430306"/>
              <a:gd name="connsiteX76" fmla="*/ 4706471 w 4746812"/>
              <a:gd name="connsiteY76" fmla="*/ 322730 h 430306"/>
              <a:gd name="connsiteX77" fmla="*/ 4746812 w 4746812"/>
              <a:gd name="connsiteY77" fmla="*/ 349624 h 4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46812" h="430306">
                <a:moveTo>
                  <a:pt x="0" y="430306"/>
                </a:moveTo>
                <a:cubicBezTo>
                  <a:pt x="22412" y="416859"/>
                  <a:pt x="46327" y="405647"/>
                  <a:pt x="67236" y="389965"/>
                </a:cubicBezTo>
                <a:cubicBezTo>
                  <a:pt x="82450" y="378555"/>
                  <a:pt x="92968" y="361798"/>
                  <a:pt x="107577" y="349624"/>
                </a:cubicBezTo>
                <a:cubicBezTo>
                  <a:pt x="119992" y="339278"/>
                  <a:pt x="134471" y="331695"/>
                  <a:pt x="147918" y="322730"/>
                </a:cubicBezTo>
                <a:cubicBezTo>
                  <a:pt x="171270" y="252674"/>
                  <a:pt x="146069" y="308232"/>
                  <a:pt x="188259" y="255494"/>
                </a:cubicBezTo>
                <a:cubicBezTo>
                  <a:pt x="205174" y="234350"/>
                  <a:pt x="217071" y="203245"/>
                  <a:pt x="242048" y="188259"/>
                </a:cubicBezTo>
                <a:cubicBezTo>
                  <a:pt x="254202" y="180966"/>
                  <a:pt x="268942" y="179294"/>
                  <a:pt x="282389" y="174812"/>
                </a:cubicBezTo>
                <a:cubicBezTo>
                  <a:pt x="315327" y="152853"/>
                  <a:pt x="333101" y="134471"/>
                  <a:pt x="376518" y="134471"/>
                </a:cubicBezTo>
                <a:cubicBezTo>
                  <a:pt x="399374" y="134471"/>
                  <a:pt x="421341" y="143436"/>
                  <a:pt x="443753" y="147918"/>
                </a:cubicBezTo>
                <a:cubicBezTo>
                  <a:pt x="490694" y="194857"/>
                  <a:pt x="466639" y="162784"/>
                  <a:pt x="497542" y="255494"/>
                </a:cubicBezTo>
                <a:cubicBezTo>
                  <a:pt x="501551" y="267522"/>
                  <a:pt x="514293" y="274782"/>
                  <a:pt x="524436" y="282389"/>
                </a:cubicBezTo>
                <a:cubicBezTo>
                  <a:pt x="550294" y="301783"/>
                  <a:pt x="574454" y="325956"/>
                  <a:pt x="605118" y="336177"/>
                </a:cubicBezTo>
                <a:lnTo>
                  <a:pt x="685800" y="363071"/>
                </a:lnTo>
                <a:lnTo>
                  <a:pt x="726142" y="376518"/>
                </a:lnTo>
                <a:cubicBezTo>
                  <a:pt x="763225" y="371883"/>
                  <a:pt x="832601" y="370353"/>
                  <a:pt x="874059" y="349624"/>
                </a:cubicBezTo>
                <a:cubicBezTo>
                  <a:pt x="888514" y="342396"/>
                  <a:pt x="900953" y="331695"/>
                  <a:pt x="914400" y="322730"/>
                </a:cubicBezTo>
                <a:cubicBezTo>
                  <a:pt x="918883" y="309283"/>
                  <a:pt x="920555" y="294543"/>
                  <a:pt x="927848" y="282389"/>
                </a:cubicBezTo>
                <a:cubicBezTo>
                  <a:pt x="940623" y="261097"/>
                  <a:pt x="976757" y="240817"/>
                  <a:pt x="995083" y="228600"/>
                </a:cubicBezTo>
                <a:cubicBezTo>
                  <a:pt x="1014928" y="198833"/>
                  <a:pt x="1031257" y="168626"/>
                  <a:pt x="1062318" y="147918"/>
                </a:cubicBezTo>
                <a:cubicBezTo>
                  <a:pt x="1074112" y="140055"/>
                  <a:pt x="1089212" y="138953"/>
                  <a:pt x="1102659" y="134471"/>
                </a:cubicBezTo>
                <a:cubicBezTo>
                  <a:pt x="1116106" y="125506"/>
                  <a:pt x="1126964" y="109582"/>
                  <a:pt x="1143000" y="107577"/>
                </a:cubicBezTo>
                <a:cubicBezTo>
                  <a:pt x="1166604" y="104627"/>
                  <a:pt x="1224232" y="125689"/>
                  <a:pt x="1250577" y="134471"/>
                </a:cubicBezTo>
                <a:cubicBezTo>
                  <a:pt x="1268506" y="161365"/>
                  <a:pt x="1294144" y="184489"/>
                  <a:pt x="1304365" y="215153"/>
                </a:cubicBezTo>
                <a:lnTo>
                  <a:pt x="1331259" y="295836"/>
                </a:lnTo>
                <a:cubicBezTo>
                  <a:pt x="1345461" y="338443"/>
                  <a:pt x="1341809" y="339280"/>
                  <a:pt x="1371600" y="376518"/>
                </a:cubicBezTo>
                <a:cubicBezTo>
                  <a:pt x="1379520" y="386418"/>
                  <a:pt x="1389530" y="394447"/>
                  <a:pt x="1398495" y="403412"/>
                </a:cubicBezTo>
                <a:cubicBezTo>
                  <a:pt x="1452283" y="398930"/>
                  <a:pt x="1506358" y="397098"/>
                  <a:pt x="1559859" y="389965"/>
                </a:cubicBezTo>
                <a:cubicBezTo>
                  <a:pt x="1573909" y="388092"/>
                  <a:pt x="1588046" y="383811"/>
                  <a:pt x="1600200" y="376518"/>
                </a:cubicBezTo>
                <a:cubicBezTo>
                  <a:pt x="1611072" y="369995"/>
                  <a:pt x="1618130" y="358589"/>
                  <a:pt x="1627095" y="349624"/>
                </a:cubicBezTo>
                <a:lnTo>
                  <a:pt x="1653989" y="268942"/>
                </a:lnTo>
                <a:cubicBezTo>
                  <a:pt x="1658471" y="255495"/>
                  <a:pt x="1663998" y="242351"/>
                  <a:pt x="1667436" y="228600"/>
                </a:cubicBezTo>
                <a:cubicBezTo>
                  <a:pt x="1671918" y="210671"/>
                  <a:pt x="1675806" y="192582"/>
                  <a:pt x="1680883" y="174812"/>
                </a:cubicBezTo>
                <a:cubicBezTo>
                  <a:pt x="1684777" y="161183"/>
                  <a:pt x="1685475" y="145539"/>
                  <a:pt x="1694330" y="134471"/>
                </a:cubicBezTo>
                <a:cubicBezTo>
                  <a:pt x="1713288" y="110773"/>
                  <a:pt x="1748437" y="102988"/>
                  <a:pt x="1775012" y="94130"/>
                </a:cubicBezTo>
                <a:cubicBezTo>
                  <a:pt x="1788459" y="85165"/>
                  <a:pt x="1799291" y="69021"/>
                  <a:pt x="1815353" y="67236"/>
                </a:cubicBezTo>
                <a:cubicBezTo>
                  <a:pt x="1882475" y="59778"/>
                  <a:pt x="1898399" y="71963"/>
                  <a:pt x="1922930" y="121024"/>
                </a:cubicBezTo>
                <a:cubicBezTo>
                  <a:pt x="1929269" y="133702"/>
                  <a:pt x="1929493" y="148974"/>
                  <a:pt x="1936377" y="161365"/>
                </a:cubicBezTo>
                <a:cubicBezTo>
                  <a:pt x="1974389" y="229786"/>
                  <a:pt x="1976256" y="228138"/>
                  <a:pt x="2017059" y="268942"/>
                </a:cubicBezTo>
                <a:cubicBezTo>
                  <a:pt x="2021541" y="282389"/>
                  <a:pt x="2021651" y="298215"/>
                  <a:pt x="2030506" y="309283"/>
                </a:cubicBezTo>
                <a:cubicBezTo>
                  <a:pt x="2049464" y="332980"/>
                  <a:pt x="2084614" y="340766"/>
                  <a:pt x="2111189" y="349624"/>
                </a:cubicBezTo>
                <a:cubicBezTo>
                  <a:pt x="2124636" y="358589"/>
                  <a:pt x="2135449" y="374910"/>
                  <a:pt x="2151530" y="376518"/>
                </a:cubicBezTo>
                <a:cubicBezTo>
                  <a:pt x="2199073" y="381272"/>
                  <a:pt x="2242700" y="364057"/>
                  <a:pt x="2286000" y="349624"/>
                </a:cubicBezTo>
                <a:cubicBezTo>
                  <a:pt x="2335053" y="202475"/>
                  <a:pt x="2256817" y="425375"/>
                  <a:pt x="2326342" y="268942"/>
                </a:cubicBezTo>
                <a:cubicBezTo>
                  <a:pt x="2337856" y="243036"/>
                  <a:pt x="2344271" y="215153"/>
                  <a:pt x="2353236" y="188259"/>
                </a:cubicBezTo>
                <a:cubicBezTo>
                  <a:pt x="2363457" y="157595"/>
                  <a:pt x="2433918" y="134471"/>
                  <a:pt x="2433918" y="134471"/>
                </a:cubicBezTo>
                <a:cubicBezTo>
                  <a:pt x="2496671" y="138953"/>
                  <a:pt x="2559649" y="140970"/>
                  <a:pt x="2622177" y="147918"/>
                </a:cubicBezTo>
                <a:cubicBezTo>
                  <a:pt x="2647504" y="150732"/>
                  <a:pt x="2690807" y="166312"/>
                  <a:pt x="2716306" y="174812"/>
                </a:cubicBezTo>
                <a:cubicBezTo>
                  <a:pt x="2725271" y="188259"/>
                  <a:pt x="2735972" y="200698"/>
                  <a:pt x="2743200" y="215153"/>
                </a:cubicBezTo>
                <a:cubicBezTo>
                  <a:pt x="2766366" y="261483"/>
                  <a:pt x="2741520" y="250872"/>
                  <a:pt x="2783542" y="282389"/>
                </a:cubicBezTo>
                <a:cubicBezTo>
                  <a:pt x="2809400" y="301783"/>
                  <a:pt x="2864224" y="336177"/>
                  <a:pt x="2864224" y="336177"/>
                </a:cubicBezTo>
                <a:cubicBezTo>
                  <a:pt x="2897589" y="333610"/>
                  <a:pt x="3021326" y="338309"/>
                  <a:pt x="3079377" y="309283"/>
                </a:cubicBezTo>
                <a:cubicBezTo>
                  <a:pt x="3093832" y="302055"/>
                  <a:pt x="3106271" y="291354"/>
                  <a:pt x="3119718" y="282389"/>
                </a:cubicBezTo>
                <a:cubicBezTo>
                  <a:pt x="3124200" y="268942"/>
                  <a:pt x="3126281" y="254438"/>
                  <a:pt x="3133165" y="242047"/>
                </a:cubicBezTo>
                <a:cubicBezTo>
                  <a:pt x="3148862" y="213792"/>
                  <a:pt x="3176731" y="192029"/>
                  <a:pt x="3186953" y="161365"/>
                </a:cubicBezTo>
                <a:lnTo>
                  <a:pt x="3213848" y="80683"/>
                </a:lnTo>
                <a:cubicBezTo>
                  <a:pt x="3218959" y="65351"/>
                  <a:pt x="3239421" y="60353"/>
                  <a:pt x="3254189" y="53789"/>
                </a:cubicBezTo>
                <a:cubicBezTo>
                  <a:pt x="3280094" y="42275"/>
                  <a:pt x="3334871" y="26894"/>
                  <a:pt x="3334871" y="26894"/>
                </a:cubicBezTo>
                <a:cubicBezTo>
                  <a:pt x="3393142" y="31377"/>
                  <a:pt x="3451691" y="33093"/>
                  <a:pt x="3509683" y="40342"/>
                </a:cubicBezTo>
                <a:cubicBezTo>
                  <a:pt x="3523748" y="42100"/>
                  <a:pt x="3538956" y="44934"/>
                  <a:pt x="3550024" y="53789"/>
                </a:cubicBezTo>
                <a:cubicBezTo>
                  <a:pt x="3585842" y="82443"/>
                  <a:pt x="3570877" y="99392"/>
                  <a:pt x="3590365" y="134471"/>
                </a:cubicBezTo>
                <a:cubicBezTo>
                  <a:pt x="3596645" y="145775"/>
                  <a:pt x="3669600" y="263274"/>
                  <a:pt x="3697942" y="268942"/>
                </a:cubicBezTo>
                <a:lnTo>
                  <a:pt x="3765177" y="282389"/>
                </a:lnTo>
                <a:cubicBezTo>
                  <a:pt x="3827930" y="277907"/>
                  <a:pt x="3891601" y="280536"/>
                  <a:pt x="3953436" y="268942"/>
                </a:cubicBezTo>
                <a:cubicBezTo>
                  <a:pt x="3965897" y="266606"/>
                  <a:pt x="3970430" y="249967"/>
                  <a:pt x="3980330" y="242047"/>
                </a:cubicBezTo>
                <a:cubicBezTo>
                  <a:pt x="3992950" y="231951"/>
                  <a:pt x="4007224" y="224118"/>
                  <a:pt x="4020671" y="215153"/>
                </a:cubicBezTo>
                <a:lnTo>
                  <a:pt x="4074459" y="134471"/>
                </a:lnTo>
                <a:cubicBezTo>
                  <a:pt x="4083424" y="121024"/>
                  <a:pt x="4089925" y="105558"/>
                  <a:pt x="4101353" y="94130"/>
                </a:cubicBezTo>
                <a:lnTo>
                  <a:pt x="4128248" y="67236"/>
                </a:lnTo>
                <a:cubicBezTo>
                  <a:pt x="4132730" y="53789"/>
                  <a:pt x="4130161" y="35133"/>
                  <a:pt x="4141695" y="26894"/>
                </a:cubicBezTo>
                <a:cubicBezTo>
                  <a:pt x="4164763" y="10416"/>
                  <a:pt x="4222377" y="0"/>
                  <a:pt x="4222377" y="0"/>
                </a:cubicBezTo>
                <a:cubicBezTo>
                  <a:pt x="4229252" y="764"/>
                  <a:pt x="4380667" y="14050"/>
                  <a:pt x="4410636" y="26894"/>
                </a:cubicBezTo>
                <a:cubicBezTo>
                  <a:pt x="4426553" y="33716"/>
                  <a:pt x="4459057" y="83396"/>
                  <a:pt x="4464424" y="94130"/>
                </a:cubicBezTo>
                <a:cubicBezTo>
                  <a:pt x="4470763" y="106808"/>
                  <a:pt x="4467848" y="124448"/>
                  <a:pt x="4477871" y="134471"/>
                </a:cubicBezTo>
                <a:cubicBezTo>
                  <a:pt x="4500727" y="157327"/>
                  <a:pt x="4535697" y="165404"/>
                  <a:pt x="4558553" y="188259"/>
                </a:cubicBezTo>
                <a:lnTo>
                  <a:pt x="4585448" y="215153"/>
                </a:lnTo>
                <a:cubicBezTo>
                  <a:pt x="4614787" y="303169"/>
                  <a:pt x="4574039" y="216783"/>
                  <a:pt x="4639236" y="268942"/>
                </a:cubicBezTo>
                <a:cubicBezTo>
                  <a:pt x="4726125" y="338454"/>
                  <a:pt x="4605075" y="288931"/>
                  <a:pt x="4706471" y="322730"/>
                </a:cubicBezTo>
                <a:lnTo>
                  <a:pt x="4746812" y="349624"/>
                </a:ln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utiger 55 Roman" pitchFamily="34" charset="0"/>
            </a:endParaRPr>
          </a:p>
        </p:txBody>
      </p:sp>
      <p:sp>
        <p:nvSpPr>
          <p:cNvPr id="12" name="Freeform 11"/>
          <p:cNvSpPr/>
          <p:nvPr/>
        </p:nvSpPr>
        <p:spPr bwMode="auto">
          <a:xfrm>
            <a:off x="1062318" y="4260143"/>
            <a:ext cx="4867835" cy="338751"/>
          </a:xfrm>
          <a:custGeom>
            <a:avLst/>
            <a:gdLst>
              <a:gd name="connsiteX0" fmla="*/ 0 w 4867835"/>
              <a:gd name="connsiteY0" fmla="*/ 83257 h 338751"/>
              <a:gd name="connsiteX1" fmla="*/ 67235 w 4867835"/>
              <a:gd name="connsiteY1" fmla="*/ 110151 h 338751"/>
              <a:gd name="connsiteX2" fmla="*/ 376517 w 4867835"/>
              <a:gd name="connsiteY2" fmla="*/ 110151 h 338751"/>
              <a:gd name="connsiteX3" fmla="*/ 779929 w 4867835"/>
              <a:gd name="connsiteY3" fmla="*/ 110151 h 338751"/>
              <a:gd name="connsiteX4" fmla="*/ 793376 w 4867835"/>
              <a:gd name="connsiteY4" fmla="*/ 231175 h 338751"/>
              <a:gd name="connsiteX5" fmla="*/ 806823 w 4867835"/>
              <a:gd name="connsiteY5" fmla="*/ 338751 h 338751"/>
              <a:gd name="connsiteX6" fmla="*/ 927847 w 4867835"/>
              <a:gd name="connsiteY6" fmla="*/ 298410 h 338751"/>
              <a:gd name="connsiteX7" fmla="*/ 1062317 w 4867835"/>
              <a:gd name="connsiteY7" fmla="*/ 284963 h 338751"/>
              <a:gd name="connsiteX8" fmla="*/ 1102658 w 4867835"/>
              <a:gd name="connsiteY8" fmla="*/ 163939 h 338751"/>
              <a:gd name="connsiteX9" fmla="*/ 1116106 w 4867835"/>
              <a:gd name="connsiteY9" fmla="*/ 110151 h 338751"/>
              <a:gd name="connsiteX10" fmla="*/ 1156447 w 4867835"/>
              <a:gd name="connsiteY10" fmla="*/ 96704 h 338751"/>
              <a:gd name="connsiteX11" fmla="*/ 1398494 w 4867835"/>
              <a:gd name="connsiteY11" fmla="*/ 83257 h 338751"/>
              <a:gd name="connsiteX12" fmla="*/ 1613647 w 4867835"/>
              <a:gd name="connsiteY12" fmla="*/ 96704 h 338751"/>
              <a:gd name="connsiteX13" fmla="*/ 1640541 w 4867835"/>
              <a:gd name="connsiteY13" fmla="*/ 177386 h 338751"/>
              <a:gd name="connsiteX14" fmla="*/ 1653988 w 4867835"/>
              <a:gd name="connsiteY14" fmla="*/ 284963 h 338751"/>
              <a:gd name="connsiteX15" fmla="*/ 1748117 w 4867835"/>
              <a:gd name="connsiteY15" fmla="*/ 325304 h 338751"/>
              <a:gd name="connsiteX16" fmla="*/ 1963270 w 4867835"/>
              <a:gd name="connsiteY16" fmla="*/ 311857 h 338751"/>
              <a:gd name="connsiteX17" fmla="*/ 2017058 w 4867835"/>
              <a:gd name="connsiteY17" fmla="*/ 231175 h 338751"/>
              <a:gd name="connsiteX18" fmla="*/ 2057400 w 4867835"/>
              <a:gd name="connsiteY18" fmla="*/ 110151 h 338751"/>
              <a:gd name="connsiteX19" fmla="*/ 2070847 w 4867835"/>
              <a:gd name="connsiteY19" fmla="*/ 29469 h 338751"/>
              <a:gd name="connsiteX20" fmla="*/ 2111188 w 4867835"/>
              <a:gd name="connsiteY20" fmla="*/ 56363 h 338751"/>
              <a:gd name="connsiteX21" fmla="*/ 2554941 w 4867835"/>
              <a:gd name="connsiteY21" fmla="*/ 29469 h 338751"/>
              <a:gd name="connsiteX22" fmla="*/ 2581835 w 4867835"/>
              <a:gd name="connsiteY22" fmla="*/ 69810 h 338751"/>
              <a:gd name="connsiteX23" fmla="*/ 2635623 w 4867835"/>
              <a:gd name="connsiteY23" fmla="*/ 190833 h 338751"/>
              <a:gd name="connsiteX24" fmla="*/ 2649070 w 4867835"/>
              <a:gd name="connsiteY24" fmla="*/ 231175 h 338751"/>
              <a:gd name="connsiteX25" fmla="*/ 2729753 w 4867835"/>
              <a:gd name="connsiteY25" fmla="*/ 271516 h 338751"/>
              <a:gd name="connsiteX26" fmla="*/ 3160058 w 4867835"/>
              <a:gd name="connsiteY26" fmla="*/ 231175 h 338751"/>
              <a:gd name="connsiteX27" fmla="*/ 3173506 w 4867835"/>
              <a:gd name="connsiteY27" fmla="*/ 190833 h 338751"/>
              <a:gd name="connsiteX28" fmla="*/ 3590364 w 4867835"/>
              <a:gd name="connsiteY28" fmla="*/ 42916 h 338751"/>
              <a:gd name="connsiteX29" fmla="*/ 3644153 w 4867835"/>
              <a:gd name="connsiteY29" fmla="*/ 150492 h 338751"/>
              <a:gd name="connsiteX30" fmla="*/ 3684494 w 4867835"/>
              <a:gd name="connsiteY30" fmla="*/ 217728 h 338751"/>
              <a:gd name="connsiteX31" fmla="*/ 3711388 w 4867835"/>
              <a:gd name="connsiteY31" fmla="*/ 258069 h 338751"/>
              <a:gd name="connsiteX32" fmla="*/ 3751729 w 4867835"/>
              <a:gd name="connsiteY32" fmla="*/ 271516 h 338751"/>
              <a:gd name="connsiteX33" fmla="*/ 3765176 w 4867835"/>
              <a:gd name="connsiteY33" fmla="*/ 311857 h 338751"/>
              <a:gd name="connsiteX34" fmla="*/ 3845858 w 4867835"/>
              <a:gd name="connsiteY34" fmla="*/ 338751 h 338751"/>
              <a:gd name="connsiteX35" fmla="*/ 4195482 w 4867835"/>
              <a:gd name="connsiteY35" fmla="*/ 298410 h 338751"/>
              <a:gd name="connsiteX36" fmla="*/ 4249270 w 4867835"/>
              <a:gd name="connsiteY36" fmla="*/ 231175 h 338751"/>
              <a:gd name="connsiteX37" fmla="*/ 4262717 w 4867835"/>
              <a:gd name="connsiteY37" fmla="*/ 190833 h 338751"/>
              <a:gd name="connsiteX38" fmla="*/ 4289611 w 4867835"/>
              <a:gd name="connsiteY38" fmla="*/ 150492 h 338751"/>
              <a:gd name="connsiteX39" fmla="*/ 4303058 w 4867835"/>
              <a:gd name="connsiteY39" fmla="*/ 110151 h 338751"/>
              <a:gd name="connsiteX40" fmla="*/ 4316506 w 4867835"/>
              <a:gd name="connsiteY40" fmla="*/ 42916 h 338751"/>
              <a:gd name="connsiteX41" fmla="*/ 4356847 w 4867835"/>
              <a:gd name="connsiteY41" fmla="*/ 29469 h 338751"/>
              <a:gd name="connsiteX42" fmla="*/ 4867835 w 4867835"/>
              <a:gd name="connsiteY42" fmla="*/ 42916 h 338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67835" h="338751">
                <a:moveTo>
                  <a:pt x="0" y="83257"/>
                </a:moveTo>
                <a:cubicBezTo>
                  <a:pt x="22412" y="92222"/>
                  <a:pt x="44336" y="102518"/>
                  <a:pt x="67235" y="110151"/>
                </a:cubicBezTo>
                <a:cubicBezTo>
                  <a:pt x="174282" y="145833"/>
                  <a:pt x="238590" y="117410"/>
                  <a:pt x="376517" y="110151"/>
                </a:cubicBezTo>
                <a:cubicBezTo>
                  <a:pt x="507363" y="88344"/>
                  <a:pt x="651265" y="58685"/>
                  <a:pt x="779929" y="110151"/>
                </a:cubicBezTo>
                <a:cubicBezTo>
                  <a:pt x="817615" y="125226"/>
                  <a:pt x="788633" y="190863"/>
                  <a:pt x="793376" y="231175"/>
                </a:cubicBezTo>
                <a:cubicBezTo>
                  <a:pt x="797598" y="267065"/>
                  <a:pt x="802341" y="302892"/>
                  <a:pt x="806823" y="338751"/>
                </a:cubicBezTo>
                <a:lnTo>
                  <a:pt x="927847" y="298410"/>
                </a:lnTo>
                <a:cubicBezTo>
                  <a:pt x="970582" y="284165"/>
                  <a:pt x="1017494" y="289445"/>
                  <a:pt x="1062317" y="284963"/>
                </a:cubicBezTo>
                <a:lnTo>
                  <a:pt x="1102658" y="163939"/>
                </a:lnTo>
                <a:cubicBezTo>
                  <a:pt x="1108502" y="146406"/>
                  <a:pt x="1104561" y="124582"/>
                  <a:pt x="1116106" y="110151"/>
                </a:cubicBezTo>
                <a:cubicBezTo>
                  <a:pt x="1124961" y="99083"/>
                  <a:pt x="1142336" y="98048"/>
                  <a:pt x="1156447" y="96704"/>
                </a:cubicBezTo>
                <a:cubicBezTo>
                  <a:pt x="1236890" y="89043"/>
                  <a:pt x="1317812" y="87739"/>
                  <a:pt x="1398494" y="83257"/>
                </a:cubicBezTo>
                <a:cubicBezTo>
                  <a:pt x="1470212" y="87739"/>
                  <a:pt x="1546675" y="70660"/>
                  <a:pt x="1613647" y="96704"/>
                </a:cubicBezTo>
                <a:cubicBezTo>
                  <a:pt x="1640068" y="106979"/>
                  <a:pt x="1640541" y="177386"/>
                  <a:pt x="1640541" y="177386"/>
                </a:cubicBezTo>
                <a:cubicBezTo>
                  <a:pt x="1645023" y="213245"/>
                  <a:pt x="1640567" y="251410"/>
                  <a:pt x="1653988" y="284963"/>
                </a:cubicBezTo>
                <a:cubicBezTo>
                  <a:pt x="1664306" y="310758"/>
                  <a:pt x="1730567" y="320917"/>
                  <a:pt x="1748117" y="325304"/>
                </a:cubicBezTo>
                <a:lnTo>
                  <a:pt x="1963270" y="311857"/>
                </a:lnTo>
                <a:cubicBezTo>
                  <a:pt x="1993778" y="301179"/>
                  <a:pt x="2006836" y="261839"/>
                  <a:pt x="2017058" y="231175"/>
                </a:cubicBezTo>
                <a:lnTo>
                  <a:pt x="2057400" y="110151"/>
                </a:lnTo>
                <a:cubicBezTo>
                  <a:pt x="2066022" y="84285"/>
                  <a:pt x="2066365" y="56363"/>
                  <a:pt x="2070847" y="29469"/>
                </a:cubicBezTo>
                <a:cubicBezTo>
                  <a:pt x="2084294" y="38434"/>
                  <a:pt x="2095027" y="56363"/>
                  <a:pt x="2111188" y="56363"/>
                </a:cubicBezTo>
                <a:cubicBezTo>
                  <a:pt x="2259377" y="56363"/>
                  <a:pt x="2554941" y="29469"/>
                  <a:pt x="2554941" y="29469"/>
                </a:cubicBezTo>
                <a:cubicBezTo>
                  <a:pt x="2563906" y="42916"/>
                  <a:pt x="2575271" y="55042"/>
                  <a:pt x="2581835" y="69810"/>
                </a:cubicBezTo>
                <a:cubicBezTo>
                  <a:pt x="2645844" y="213831"/>
                  <a:pt x="2574758" y="99536"/>
                  <a:pt x="2635623" y="190833"/>
                </a:cubicBezTo>
                <a:cubicBezTo>
                  <a:pt x="2640105" y="204280"/>
                  <a:pt x="2640215" y="220106"/>
                  <a:pt x="2649070" y="231175"/>
                </a:cubicBezTo>
                <a:cubicBezTo>
                  <a:pt x="2668028" y="254873"/>
                  <a:pt x="2703178" y="262658"/>
                  <a:pt x="2729753" y="271516"/>
                </a:cubicBezTo>
                <a:cubicBezTo>
                  <a:pt x="3088495" y="241621"/>
                  <a:pt x="2945366" y="258011"/>
                  <a:pt x="3160058" y="231175"/>
                </a:cubicBezTo>
                <a:cubicBezTo>
                  <a:pt x="3164541" y="217728"/>
                  <a:pt x="3171633" y="204883"/>
                  <a:pt x="3173506" y="190833"/>
                </a:cubicBezTo>
                <a:cubicBezTo>
                  <a:pt x="3212834" y="-104121"/>
                  <a:pt x="3096345" y="26449"/>
                  <a:pt x="3590364" y="42916"/>
                </a:cubicBezTo>
                <a:cubicBezTo>
                  <a:pt x="3621267" y="135626"/>
                  <a:pt x="3597212" y="103553"/>
                  <a:pt x="3644153" y="150492"/>
                </a:cubicBezTo>
                <a:cubicBezTo>
                  <a:pt x="3667505" y="220548"/>
                  <a:pt x="3642304" y="164990"/>
                  <a:pt x="3684494" y="217728"/>
                </a:cubicBezTo>
                <a:cubicBezTo>
                  <a:pt x="3694590" y="230348"/>
                  <a:pt x="3698768" y="247973"/>
                  <a:pt x="3711388" y="258069"/>
                </a:cubicBezTo>
                <a:cubicBezTo>
                  <a:pt x="3722456" y="266924"/>
                  <a:pt x="3738282" y="267034"/>
                  <a:pt x="3751729" y="271516"/>
                </a:cubicBezTo>
                <a:cubicBezTo>
                  <a:pt x="3756211" y="284963"/>
                  <a:pt x="3753642" y="303618"/>
                  <a:pt x="3765176" y="311857"/>
                </a:cubicBezTo>
                <a:cubicBezTo>
                  <a:pt x="3788244" y="328334"/>
                  <a:pt x="3845858" y="338751"/>
                  <a:pt x="3845858" y="338751"/>
                </a:cubicBezTo>
                <a:cubicBezTo>
                  <a:pt x="4169262" y="310629"/>
                  <a:pt x="4056968" y="344581"/>
                  <a:pt x="4195482" y="298410"/>
                </a:cubicBezTo>
                <a:cubicBezTo>
                  <a:pt x="4229282" y="197010"/>
                  <a:pt x="4179756" y="318069"/>
                  <a:pt x="4249270" y="231175"/>
                </a:cubicBezTo>
                <a:cubicBezTo>
                  <a:pt x="4258125" y="220106"/>
                  <a:pt x="4256378" y="203511"/>
                  <a:pt x="4262717" y="190833"/>
                </a:cubicBezTo>
                <a:cubicBezTo>
                  <a:pt x="4269944" y="176378"/>
                  <a:pt x="4282383" y="164947"/>
                  <a:pt x="4289611" y="150492"/>
                </a:cubicBezTo>
                <a:cubicBezTo>
                  <a:pt x="4295950" y="137814"/>
                  <a:pt x="4299620" y="123902"/>
                  <a:pt x="4303058" y="110151"/>
                </a:cubicBezTo>
                <a:cubicBezTo>
                  <a:pt x="4308601" y="87978"/>
                  <a:pt x="4303828" y="61933"/>
                  <a:pt x="4316506" y="42916"/>
                </a:cubicBezTo>
                <a:cubicBezTo>
                  <a:pt x="4324369" y="31122"/>
                  <a:pt x="4343400" y="33951"/>
                  <a:pt x="4356847" y="29469"/>
                </a:cubicBezTo>
                <a:lnTo>
                  <a:pt x="4867835" y="42916"/>
                </a:ln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utiger 55 Roman" pitchFamily="34" charset="0"/>
            </a:endParaRPr>
          </a:p>
        </p:txBody>
      </p:sp>
      <p:sp>
        <p:nvSpPr>
          <p:cNvPr id="13" name="Freeform 12"/>
          <p:cNvSpPr/>
          <p:nvPr/>
        </p:nvSpPr>
        <p:spPr bwMode="auto">
          <a:xfrm>
            <a:off x="1183341" y="5270441"/>
            <a:ext cx="5325059" cy="552135"/>
          </a:xfrm>
          <a:custGeom>
            <a:avLst/>
            <a:gdLst>
              <a:gd name="connsiteX0" fmla="*/ 0 w 5325059"/>
              <a:gd name="connsiteY0" fmla="*/ 552135 h 552135"/>
              <a:gd name="connsiteX1" fmla="*/ 147918 w 5325059"/>
              <a:gd name="connsiteY1" fmla="*/ 538688 h 552135"/>
              <a:gd name="connsiteX2" fmla="*/ 268941 w 5325059"/>
              <a:gd name="connsiteY2" fmla="*/ 498347 h 552135"/>
              <a:gd name="connsiteX3" fmla="*/ 349624 w 5325059"/>
              <a:gd name="connsiteY3" fmla="*/ 444559 h 552135"/>
              <a:gd name="connsiteX4" fmla="*/ 389965 w 5325059"/>
              <a:gd name="connsiteY4" fmla="*/ 417665 h 552135"/>
              <a:gd name="connsiteX5" fmla="*/ 416859 w 5325059"/>
              <a:gd name="connsiteY5" fmla="*/ 377324 h 552135"/>
              <a:gd name="connsiteX6" fmla="*/ 457200 w 5325059"/>
              <a:gd name="connsiteY6" fmla="*/ 363877 h 552135"/>
              <a:gd name="connsiteX7" fmla="*/ 510988 w 5325059"/>
              <a:gd name="connsiteY7" fmla="*/ 310088 h 552135"/>
              <a:gd name="connsiteX8" fmla="*/ 537883 w 5325059"/>
              <a:gd name="connsiteY8" fmla="*/ 283194 h 552135"/>
              <a:gd name="connsiteX9" fmla="*/ 578224 w 5325059"/>
              <a:gd name="connsiteY9" fmla="*/ 256300 h 552135"/>
              <a:gd name="connsiteX10" fmla="*/ 632012 w 5325059"/>
              <a:gd name="connsiteY10" fmla="*/ 189065 h 552135"/>
              <a:gd name="connsiteX11" fmla="*/ 739588 w 5325059"/>
              <a:gd name="connsiteY11" fmla="*/ 81488 h 552135"/>
              <a:gd name="connsiteX12" fmla="*/ 779930 w 5325059"/>
              <a:gd name="connsiteY12" fmla="*/ 68041 h 552135"/>
              <a:gd name="connsiteX13" fmla="*/ 860612 w 5325059"/>
              <a:gd name="connsiteY13" fmla="*/ 41147 h 552135"/>
              <a:gd name="connsiteX14" fmla="*/ 900953 w 5325059"/>
              <a:gd name="connsiteY14" fmla="*/ 27700 h 552135"/>
              <a:gd name="connsiteX15" fmla="*/ 941294 w 5325059"/>
              <a:gd name="connsiteY15" fmla="*/ 806 h 552135"/>
              <a:gd name="connsiteX16" fmla="*/ 1075765 w 5325059"/>
              <a:gd name="connsiteY16" fmla="*/ 27700 h 552135"/>
              <a:gd name="connsiteX17" fmla="*/ 1102659 w 5325059"/>
              <a:gd name="connsiteY17" fmla="*/ 148724 h 552135"/>
              <a:gd name="connsiteX18" fmla="*/ 1116106 w 5325059"/>
              <a:gd name="connsiteY18" fmla="*/ 202512 h 552135"/>
              <a:gd name="connsiteX19" fmla="*/ 1129553 w 5325059"/>
              <a:gd name="connsiteY19" fmla="*/ 283194 h 552135"/>
              <a:gd name="connsiteX20" fmla="*/ 1143000 w 5325059"/>
              <a:gd name="connsiteY20" fmla="*/ 336983 h 552135"/>
              <a:gd name="connsiteX21" fmla="*/ 1223683 w 5325059"/>
              <a:gd name="connsiteY21" fmla="*/ 390771 h 552135"/>
              <a:gd name="connsiteX22" fmla="*/ 1371600 w 5325059"/>
              <a:gd name="connsiteY22" fmla="*/ 377324 h 552135"/>
              <a:gd name="connsiteX23" fmla="*/ 1411941 w 5325059"/>
              <a:gd name="connsiteY23" fmla="*/ 363877 h 552135"/>
              <a:gd name="connsiteX24" fmla="*/ 1506071 w 5325059"/>
              <a:gd name="connsiteY24" fmla="*/ 350430 h 552135"/>
              <a:gd name="connsiteX25" fmla="*/ 1667435 w 5325059"/>
              <a:gd name="connsiteY25" fmla="*/ 269747 h 552135"/>
              <a:gd name="connsiteX26" fmla="*/ 1748118 w 5325059"/>
              <a:gd name="connsiteY26" fmla="*/ 162171 h 552135"/>
              <a:gd name="connsiteX27" fmla="*/ 1788459 w 5325059"/>
              <a:gd name="connsiteY27" fmla="*/ 148724 h 552135"/>
              <a:gd name="connsiteX28" fmla="*/ 1828800 w 5325059"/>
              <a:gd name="connsiteY28" fmla="*/ 108383 h 552135"/>
              <a:gd name="connsiteX29" fmla="*/ 1949824 w 5325059"/>
              <a:gd name="connsiteY29" fmla="*/ 68041 h 552135"/>
              <a:gd name="connsiteX30" fmla="*/ 1990165 w 5325059"/>
              <a:gd name="connsiteY30" fmla="*/ 54594 h 552135"/>
              <a:gd name="connsiteX31" fmla="*/ 2030506 w 5325059"/>
              <a:gd name="connsiteY31" fmla="*/ 41147 h 552135"/>
              <a:gd name="connsiteX32" fmla="*/ 2111188 w 5325059"/>
              <a:gd name="connsiteY32" fmla="*/ 806 h 552135"/>
              <a:gd name="connsiteX33" fmla="*/ 2205318 w 5325059"/>
              <a:gd name="connsiteY33" fmla="*/ 27700 h 552135"/>
              <a:gd name="connsiteX34" fmla="*/ 2218765 w 5325059"/>
              <a:gd name="connsiteY34" fmla="*/ 81488 h 552135"/>
              <a:gd name="connsiteX35" fmla="*/ 2245659 w 5325059"/>
              <a:gd name="connsiteY35" fmla="*/ 108383 h 552135"/>
              <a:gd name="connsiteX36" fmla="*/ 2259106 w 5325059"/>
              <a:gd name="connsiteY36" fmla="*/ 202512 h 552135"/>
              <a:gd name="connsiteX37" fmla="*/ 2326341 w 5325059"/>
              <a:gd name="connsiteY37" fmla="*/ 310088 h 552135"/>
              <a:gd name="connsiteX38" fmla="*/ 2393577 w 5325059"/>
              <a:gd name="connsiteY38" fmla="*/ 350430 h 552135"/>
              <a:gd name="connsiteX39" fmla="*/ 2635624 w 5325059"/>
              <a:gd name="connsiteY39" fmla="*/ 336983 h 552135"/>
              <a:gd name="connsiteX40" fmla="*/ 2716306 w 5325059"/>
              <a:gd name="connsiteY40" fmla="*/ 310088 h 552135"/>
              <a:gd name="connsiteX41" fmla="*/ 2756647 w 5325059"/>
              <a:gd name="connsiteY41" fmla="*/ 296641 h 552135"/>
              <a:gd name="connsiteX42" fmla="*/ 2877671 w 5325059"/>
              <a:gd name="connsiteY42" fmla="*/ 148724 h 552135"/>
              <a:gd name="connsiteX43" fmla="*/ 2918012 w 5325059"/>
              <a:gd name="connsiteY43" fmla="*/ 135277 h 552135"/>
              <a:gd name="connsiteX44" fmla="*/ 2958353 w 5325059"/>
              <a:gd name="connsiteY44" fmla="*/ 108383 h 552135"/>
              <a:gd name="connsiteX45" fmla="*/ 2985247 w 5325059"/>
              <a:gd name="connsiteY45" fmla="*/ 81488 h 552135"/>
              <a:gd name="connsiteX46" fmla="*/ 3025588 w 5325059"/>
              <a:gd name="connsiteY46" fmla="*/ 68041 h 552135"/>
              <a:gd name="connsiteX47" fmla="*/ 3307977 w 5325059"/>
              <a:gd name="connsiteY47" fmla="*/ 54594 h 552135"/>
              <a:gd name="connsiteX48" fmla="*/ 3321424 w 5325059"/>
              <a:gd name="connsiteY48" fmla="*/ 94935 h 552135"/>
              <a:gd name="connsiteX49" fmla="*/ 3334871 w 5325059"/>
              <a:gd name="connsiteY49" fmla="*/ 175618 h 552135"/>
              <a:gd name="connsiteX50" fmla="*/ 3348318 w 5325059"/>
              <a:gd name="connsiteY50" fmla="*/ 283194 h 552135"/>
              <a:gd name="connsiteX51" fmla="*/ 3361765 w 5325059"/>
              <a:gd name="connsiteY51" fmla="*/ 323535 h 552135"/>
              <a:gd name="connsiteX52" fmla="*/ 3429000 w 5325059"/>
              <a:gd name="connsiteY52" fmla="*/ 336983 h 552135"/>
              <a:gd name="connsiteX53" fmla="*/ 3644153 w 5325059"/>
              <a:gd name="connsiteY53" fmla="*/ 310088 h 552135"/>
              <a:gd name="connsiteX54" fmla="*/ 3684494 w 5325059"/>
              <a:gd name="connsiteY54" fmla="*/ 296641 h 552135"/>
              <a:gd name="connsiteX55" fmla="*/ 3805518 w 5325059"/>
              <a:gd name="connsiteY55" fmla="*/ 242853 h 552135"/>
              <a:gd name="connsiteX56" fmla="*/ 3886200 w 5325059"/>
              <a:gd name="connsiteY56" fmla="*/ 189065 h 552135"/>
              <a:gd name="connsiteX57" fmla="*/ 3966883 w 5325059"/>
              <a:gd name="connsiteY57" fmla="*/ 148724 h 552135"/>
              <a:gd name="connsiteX58" fmla="*/ 4034118 w 5325059"/>
              <a:gd name="connsiteY58" fmla="*/ 94935 h 552135"/>
              <a:gd name="connsiteX59" fmla="*/ 4168588 w 5325059"/>
              <a:gd name="connsiteY59" fmla="*/ 27700 h 552135"/>
              <a:gd name="connsiteX60" fmla="*/ 4437530 w 5325059"/>
              <a:gd name="connsiteY60" fmla="*/ 41147 h 552135"/>
              <a:gd name="connsiteX61" fmla="*/ 4477871 w 5325059"/>
              <a:gd name="connsiteY61" fmla="*/ 54594 h 552135"/>
              <a:gd name="connsiteX62" fmla="*/ 4518212 w 5325059"/>
              <a:gd name="connsiteY62" fmla="*/ 81488 h 552135"/>
              <a:gd name="connsiteX63" fmla="*/ 4585447 w 5325059"/>
              <a:gd name="connsiteY63" fmla="*/ 215959 h 552135"/>
              <a:gd name="connsiteX64" fmla="*/ 4625788 w 5325059"/>
              <a:gd name="connsiteY64" fmla="*/ 242853 h 552135"/>
              <a:gd name="connsiteX65" fmla="*/ 4652683 w 5325059"/>
              <a:gd name="connsiteY65" fmla="*/ 269747 h 552135"/>
              <a:gd name="connsiteX66" fmla="*/ 4679577 w 5325059"/>
              <a:gd name="connsiteY66" fmla="*/ 310088 h 552135"/>
              <a:gd name="connsiteX67" fmla="*/ 4719918 w 5325059"/>
              <a:gd name="connsiteY67" fmla="*/ 323535 h 552135"/>
              <a:gd name="connsiteX68" fmla="*/ 4746812 w 5325059"/>
              <a:gd name="connsiteY68" fmla="*/ 350430 h 552135"/>
              <a:gd name="connsiteX69" fmla="*/ 4800600 w 5325059"/>
              <a:gd name="connsiteY69" fmla="*/ 363877 h 552135"/>
              <a:gd name="connsiteX70" fmla="*/ 4840941 w 5325059"/>
              <a:gd name="connsiteY70" fmla="*/ 377324 h 552135"/>
              <a:gd name="connsiteX71" fmla="*/ 5123330 w 5325059"/>
              <a:gd name="connsiteY71" fmla="*/ 363877 h 552135"/>
              <a:gd name="connsiteX72" fmla="*/ 5163671 w 5325059"/>
              <a:gd name="connsiteY72" fmla="*/ 350430 h 552135"/>
              <a:gd name="connsiteX73" fmla="*/ 5204012 w 5325059"/>
              <a:gd name="connsiteY73" fmla="*/ 269747 h 552135"/>
              <a:gd name="connsiteX74" fmla="*/ 5244353 w 5325059"/>
              <a:gd name="connsiteY74" fmla="*/ 256300 h 552135"/>
              <a:gd name="connsiteX75" fmla="*/ 5325035 w 5325059"/>
              <a:gd name="connsiteY75" fmla="*/ 189065 h 55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325059" h="552135">
                <a:moveTo>
                  <a:pt x="0" y="552135"/>
                </a:moveTo>
                <a:cubicBezTo>
                  <a:pt x="49306" y="547653"/>
                  <a:pt x="99162" y="547292"/>
                  <a:pt x="147918" y="538688"/>
                </a:cubicBezTo>
                <a:lnTo>
                  <a:pt x="268941" y="498347"/>
                </a:lnTo>
                <a:cubicBezTo>
                  <a:pt x="299605" y="488126"/>
                  <a:pt x="322730" y="462488"/>
                  <a:pt x="349624" y="444559"/>
                </a:cubicBezTo>
                <a:lnTo>
                  <a:pt x="389965" y="417665"/>
                </a:lnTo>
                <a:cubicBezTo>
                  <a:pt x="398930" y="404218"/>
                  <a:pt x="404239" y="387420"/>
                  <a:pt x="416859" y="377324"/>
                </a:cubicBezTo>
                <a:cubicBezTo>
                  <a:pt x="427927" y="368469"/>
                  <a:pt x="447177" y="373900"/>
                  <a:pt x="457200" y="363877"/>
                </a:cubicBezTo>
                <a:cubicBezTo>
                  <a:pt x="528917" y="292159"/>
                  <a:pt x="403413" y="345946"/>
                  <a:pt x="510988" y="310088"/>
                </a:cubicBezTo>
                <a:cubicBezTo>
                  <a:pt x="519953" y="301123"/>
                  <a:pt x="527983" y="291114"/>
                  <a:pt x="537883" y="283194"/>
                </a:cubicBezTo>
                <a:cubicBezTo>
                  <a:pt x="550503" y="273098"/>
                  <a:pt x="568128" y="268920"/>
                  <a:pt x="578224" y="256300"/>
                </a:cubicBezTo>
                <a:cubicBezTo>
                  <a:pt x="652455" y="163512"/>
                  <a:pt x="516400" y="266139"/>
                  <a:pt x="632012" y="189065"/>
                </a:cubicBezTo>
                <a:cubicBezTo>
                  <a:pt x="667870" y="81490"/>
                  <a:pt x="632012" y="117347"/>
                  <a:pt x="739588" y="81488"/>
                </a:cubicBezTo>
                <a:lnTo>
                  <a:pt x="779930" y="68041"/>
                </a:lnTo>
                <a:lnTo>
                  <a:pt x="860612" y="41147"/>
                </a:lnTo>
                <a:lnTo>
                  <a:pt x="900953" y="27700"/>
                </a:lnTo>
                <a:cubicBezTo>
                  <a:pt x="914400" y="18735"/>
                  <a:pt x="925213" y="2414"/>
                  <a:pt x="941294" y="806"/>
                </a:cubicBezTo>
                <a:cubicBezTo>
                  <a:pt x="988838" y="-3948"/>
                  <a:pt x="1032464" y="13266"/>
                  <a:pt x="1075765" y="27700"/>
                </a:cubicBezTo>
                <a:cubicBezTo>
                  <a:pt x="1101935" y="106210"/>
                  <a:pt x="1078993" y="30393"/>
                  <a:pt x="1102659" y="148724"/>
                </a:cubicBezTo>
                <a:cubicBezTo>
                  <a:pt x="1106283" y="166846"/>
                  <a:pt x="1112482" y="184390"/>
                  <a:pt x="1116106" y="202512"/>
                </a:cubicBezTo>
                <a:cubicBezTo>
                  <a:pt x="1121453" y="229248"/>
                  <a:pt x="1124206" y="256458"/>
                  <a:pt x="1129553" y="283194"/>
                </a:cubicBezTo>
                <a:cubicBezTo>
                  <a:pt x="1133177" y="301317"/>
                  <a:pt x="1130830" y="323074"/>
                  <a:pt x="1143000" y="336983"/>
                </a:cubicBezTo>
                <a:cubicBezTo>
                  <a:pt x="1164285" y="361308"/>
                  <a:pt x="1223683" y="390771"/>
                  <a:pt x="1223683" y="390771"/>
                </a:cubicBezTo>
                <a:cubicBezTo>
                  <a:pt x="1272989" y="386289"/>
                  <a:pt x="1322589" y="384326"/>
                  <a:pt x="1371600" y="377324"/>
                </a:cubicBezTo>
                <a:cubicBezTo>
                  <a:pt x="1385632" y="375319"/>
                  <a:pt x="1398042" y="366657"/>
                  <a:pt x="1411941" y="363877"/>
                </a:cubicBezTo>
                <a:cubicBezTo>
                  <a:pt x="1443021" y="357661"/>
                  <a:pt x="1474694" y="354912"/>
                  <a:pt x="1506071" y="350430"/>
                </a:cubicBezTo>
                <a:cubicBezTo>
                  <a:pt x="1617417" y="313313"/>
                  <a:pt x="1563165" y="339260"/>
                  <a:pt x="1667435" y="269747"/>
                </a:cubicBezTo>
                <a:cubicBezTo>
                  <a:pt x="1697288" y="249845"/>
                  <a:pt x="1738027" y="177308"/>
                  <a:pt x="1748118" y="162171"/>
                </a:cubicBezTo>
                <a:cubicBezTo>
                  <a:pt x="1755981" y="150377"/>
                  <a:pt x="1775012" y="153206"/>
                  <a:pt x="1788459" y="148724"/>
                </a:cubicBezTo>
                <a:cubicBezTo>
                  <a:pt x="1801906" y="135277"/>
                  <a:pt x="1812176" y="117618"/>
                  <a:pt x="1828800" y="108383"/>
                </a:cubicBezTo>
                <a:cubicBezTo>
                  <a:pt x="1828803" y="108381"/>
                  <a:pt x="1929651" y="74765"/>
                  <a:pt x="1949824" y="68041"/>
                </a:cubicBezTo>
                <a:lnTo>
                  <a:pt x="1990165" y="54594"/>
                </a:lnTo>
                <a:lnTo>
                  <a:pt x="2030506" y="41147"/>
                </a:lnTo>
                <a:cubicBezTo>
                  <a:pt x="2050902" y="27549"/>
                  <a:pt x="2083352" y="806"/>
                  <a:pt x="2111188" y="806"/>
                </a:cubicBezTo>
                <a:cubicBezTo>
                  <a:pt x="2128074" y="806"/>
                  <a:pt x="2186293" y="21358"/>
                  <a:pt x="2205318" y="27700"/>
                </a:cubicBezTo>
                <a:cubicBezTo>
                  <a:pt x="2209800" y="45629"/>
                  <a:pt x="2210500" y="64958"/>
                  <a:pt x="2218765" y="81488"/>
                </a:cubicBezTo>
                <a:cubicBezTo>
                  <a:pt x="2224435" y="92828"/>
                  <a:pt x="2241650" y="96355"/>
                  <a:pt x="2245659" y="108383"/>
                </a:cubicBezTo>
                <a:cubicBezTo>
                  <a:pt x="2255682" y="138451"/>
                  <a:pt x="2251979" y="171629"/>
                  <a:pt x="2259106" y="202512"/>
                </a:cubicBezTo>
                <a:cubicBezTo>
                  <a:pt x="2283265" y="307203"/>
                  <a:pt x="2266885" y="262522"/>
                  <a:pt x="2326341" y="310088"/>
                </a:cubicBezTo>
                <a:cubicBezTo>
                  <a:pt x="2379080" y="352280"/>
                  <a:pt x="2323517" y="327077"/>
                  <a:pt x="2393577" y="350430"/>
                </a:cubicBezTo>
                <a:cubicBezTo>
                  <a:pt x="2474259" y="345948"/>
                  <a:pt x="2555441" y="347006"/>
                  <a:pt x="2635624" y="336983"/>
                </a:cubicBezTo>
                <a:cubicBezTo>
                  <a:pt x="2663754" y="333467"/>
                  <a:pt x="2689412" y="319053"/>
                  <a:pt x="2716306" y="310088"/>
                </a:cubicBezTo>
                <a:lnTo>
                  <a:pt x="2756647" y="296641"/>
                </a:lnTo>
                <a:cubicBezTo>
                  <a:pt x="2828016" y="189587"/>
                  <a:pt x="2787579" y="238814"/>
                  <a:pt x="2877671" y="148724"/>
                </a:cubicBezTo>
                <a:cubicBezTo>
                  <a:pt x="2887694" y="138701"/>
                  <a:pt x="2904565" y="139759"/>
                  <a:pt x="2918012" y="135277"/>
                </a:cubicBezTo>
                <a:cubicBezTo>
                  <a:pt x="2931459" y="126312"/>
                  <a:pt x="2945733" y="118479"/>
                  <a:pt x="2958353" y="108383"/>
                </a:cubicBezTo>
                <a:cubicBezTo>
                  <a:pt x="2968253" y="100463"/>
                  <a:pt x="2974376" y="88011"/>
                  <a:pt x="2985247" y="81488"/>
                </a:cubicBezTo>
                <a:cubicBezTo>
                  <a:pt x="2997401" y="74195"/>
                  <a:pt x="3012141" y="72523"/>
                  <a:pt x="3025588" y="68041"/>
                </a:cubicBezTo>
                <a:cubicBezTo>
                  <a:pt x="3107892" y="-14260"/>
                  <a:pt x="3072755" y="7550"/>
                  <a:pt x="3307977" y="54594"/>
                </a:cubicBezTo>
                <a:cubicBezTo>
                  <a:pt x="3321876" y="57374"/>
                  <a:pt x="3316942" y="81488"/>
                  <a:pt x="3321424" y="94935"/>
                </a:cubicBezTo>
                <a:cubicBezTo>
                  <a:pt x="3325906" y="121829"/>
                  <a:pt x="3331015" y="148627"/>
                  <a:pt x="3334871" y="175618"/>
                </a:cubicBezTo>
                <a:cubicBezTo>
                  <a:pt x="3339982" y="211393"/>
                  <a:pt x="3341853" y="247639"/>
                  <a:pt x="3348318" y="283194"/>
                </a:cubicBezTo>
                <a:cubicBezTo>
                  <a:pt x="3350854" y="297140"/>
                  <a:pt x="3349971" y="315672"/>
                  <a:pt x="3361765" y="323535"/>
                </a:cubicBezTo>
                <a:cubicBezTo>
                  <a:pt x="3380782" y="336213"/>
                  <a:pt x="3406588" y="332500"/>
                  <a:pt x="3429000" y="336983"/>
                </a:cubicBezTo>
                <a:cubicBezTo>
                  <a:pt x="3520851" y="328632"/>
                  <a:pt x="3564760" y="329936"/>
                  <a:pt x="3644153" y="310088"/>
                </a:cubicBezTo>
                <a:cubicBezTo>
                  <a:pt x="3657904" y="306650"/>
                  <a:pt x="3671047" y="301123"/>
                  <a:pt x="3684494" y="296641"/>
                </a:cubicBezTo>
                <a:cubicBezTo>
                  <a:pt x="3741141" y="211671"/>
                  <a:pt x="3671519" y="294391"/>
                  <a:pt x="3805518" y="242853"/>
                </a:cubicBezTo>
                <a:cubicBezTo>
                  <a:pt x="3835686" y="231250"/>
                  <a:pt x="3855536" y="199286"/>
                  <a:pt x="3886200" y="189065"/>
                </a:cubicBezTo>
                <a:cubicBezTo>
                  <a:pt x="3941873" y="170507"/>
                  <a:pt x="3914747" y="183480"/>
                  <a:pt x="3966883" y="148724"/>
                </a:cubicBezTo>
                <a:cubicBezTo>
                  <a:pt x="4016574" y="74187"/>
                  <a:pt x="3965347" y="133142"/>
                  <a:pt x="4034118" y="94935"/>
                </a:cubicBezTo>
                <a:cubicBezTo>
                  <a:pt x="4165104" y="22164"/>
                  <a:pt x="4063472" y="53979"/>
                  <a:pt x="4168588" y="27700"/>
                </a:cubicBezTo>
                <a:cubicBezTo>
                  <a:pt x="4258235" y="32182"/>
                  <a:pt x="4348108" y="33371"/>
                  <a:pt x="4437530" y="41147"/>
                </a:cubicBezTo>
                <a:cubicBezTo>
                  <a:pt x="4451651" y="42375"/>
                  <a:pt x="4465193" y="48255"/>
                  <a:pt x="4477871" y="54594"/>
                </a:cubicBezTo>
                <a:cubicBezTo>
                  <a:pt x="4492326" y="61822"/>
                  <a:pt x="4504765" y="72523"/>
                  <a:pt x="4518212" y="81488"/>
                </a:cubicBezTo>
                <a:cubicBezTo>
                  <a:pt x="4539498" y="166635"/>
                  <a:pt x="4521407" y="119899"/>
                  <a:pt x="4585447" y="215959"/>
                </a:cubicBezTo>
                <a:cubicBezTo>
                  <a:pt x="4594412" y="229406"/>
                  <a:pt x="4613168" y="232757"/>
                  <a:pt x="4625788" y="242853"/>
                </a:cubicBezTo>
                <a:cubicBezTo>
                  <a:pt x="4635688" y="250773"/>
                  <a:pt x="4644763" y="259847"/>
                  <a:pt x="4652683" y="269747"/>
                </a:cubicBezTo>
                <a:cubicBezTo>
                  <a:pt x="4662779" y="282367"/>
                  <a:pt x="4666957" y="299992"/>
                  <a:pt x="4679577" y="310088"/>
                </a:cubicBezTo>
                <a:cubicBezTo>
                  <a:pt x="4690645" y="318943"/>
                  <a:pt x="4706471" y="319053"/>
                  <a:pt x="4719918" y="323535"/>
                </a:cubicBezTo>
                <a:cubicBezTo>
                  <a:pt x="4728883" y="332500"/>
                  <a:pt x="4735472" y="344760"/>
                  <a:pt x="4746812" y="350430"/>
                </a:cubicBezTo>
                <a:cubicBezTo>
                  <a:pt x="4763342" y="358695"/>
                  <a:pt x="4782830" y="358800"/>
                  <a:pt x="4800600" y="363877"/>
                </a:cubicBezTo>
                <a:cubicBezTo>
                  <a:pt x="4814229" y="367771"/>
                  <a:pt x="4827494" y="372842"/>
                  <a:pt x="4840941" y="377324"/>
                </a:cubicBezTo>
                <a:cubicBezTo>
                  <a:pt x="4935071" y="372842"/>
                  <a:pt x="5029419" y="371703"/>
                  <a:pt x="5123330" y="363877"/>
                </a:cubicBezTo>
                <a:cubicBezTo>
                  <a:pt x="5137455" y="362700"/>
                  <a:pt x="5153648" y="360453"/>
                  <a:pt x="5163671" y="350430"/>
                </a:cubicBezTo>
                <a:cubicBezTo>
                  <a:pt x="5261107" y="252993"/>
                  <a:pt x="5079323" y="369499"/>
                  <a:pt x="5204012" y="269747"/>
                </a:cubicBezTo>
                <a:cubicBezTo>
                  <a:pt x="5215080" y="260892"/>
                  <a:pt x="5230906" y="260782"/>
                  <a:pt x="5244353" y="256300"/>
                </a:cubicBezTo>
                <a:cubicBezTo>
                  <a:pt x="5328765" y="200026"/>
                  <a:pt x="5325035" y="234835"/>
                  <a:pt x="5325035" y="189065"/>
                </a:cubicBez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Frutiger 55 Roman" pitchFamily="34" charset="0"/>
            </a:endParaRPr>
          </a:p>
        </p:txBody>
      </p:sp>
    </p:spTree>
    <p:extLst>
      <p:ext uri="{BB962C8B-B14F-4D97-AF65-F5344CB8AC3E}">
        <p14:creationId xmlns:p14="http://schemas.microsoft.com/office/powerpoint/2010/main" val="3690601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2864" y="1412776"/>
            <a:ext cx="8536336" cy="4977224"/>
          </a:xfrm>
        </p:spPr>
        <p:txBody>
          <a:bodyPr>
            <a:normAutofit/>
          </a:bodyPr>
          <a:lstStyle/>
          <a:p>
            <a:r>
              <a:rPr lang="en-US" dirty="0" smtClean="0"/>
              <a:t>Zurich’s 10 Point STF Program (Not the only carrier or consultants with this capability)</a:t>
            </a:r>
          </a:p>
          <a:p>
            <a:endParaRPr lang="en-US" dirty="0" smtClean="0"/>
          </a:p>
          <a:p>
            <a:r>
              <a:rPr lang="en-US" dirty="0" smtClean="0"/>
              <a:t>Excel Tribometers – Excellent resource for training and the XL Tribometer</a:t>
            </a:r>
          </a:p>
          <a:p>
            <a:endParaRPr lang="en-US" dirty="0" smtClean="0"/>
          </a:p>
          <a:p>
            <a:r>
              <a:rPr lang="en-US" u="sng" dirty="0" smtClean="0"/>
              <a:t>Pedestrian Slip Resistance – How to Measure It and How to Improve it </a:t>
            </a:r>
            <a:r>
              <a:rPr lang="en-US" dirty="0" smtClean="0"/>
              <a:t>by William English</a:t>
            </a:r>
          </a:p>
          <a:p>
            <a:endParaRPr lang="en-US" dirty="0" smtClean="0"/>
          </a:p>
          <a:p>
            <a:r>
              <a:rPr lang="en-US" u="sng" dirty="0" smtClean="0"/>
              <a:t>Slip, Trip, and Fall Prevention – A Practical Handbook</a:t>
            </a:r>
            <a:r>
              <a:rPr lang="en-US" dirty="0" smtClean="0"/>
              <a:t> – Steven Di Pilla</a:t>
            </a:r>
          </a:p>
          <a:p>
            <a:endParaRPr lang="en-US" dirty="0"/>
          </a:p>
          <a:p>
            <a:r>
              <a:rPr lang="en-US" dirty="0"/>
              <a:t>NFSI/ANSI B101.1-2009 "Test Method for Measuring Wet SCOF of Common Hard-Surface Floor </a:t>
            </a:r>
            <a:r>
              <a:rPr lang="en-US" dirty="0" smtClean="0"/>
              <a:t>Materials“</a:t>
            </a:r>
          </a:p>
          <a:p>
            <a:endParaRPr lang="en-US" dirty="0"/>
          </a:p>
          <a:p>
            <a:endParaRPr lang="en-US" dirty="0"/>
          </a:p>
          <a:p>
            <a:endParaRPr lang="en-US" dirty="0"/>
          </a:p>
        </p:txBody>
      </p:sp>
      <p:sp>
        <p:nvSpPr>
          <p:cNvPr id="3" name="Subtitle 2"/>
          <p:cNvSpPr>
            <a:spLocks noGrp="1"/>
          </p:cNvSpPr>
          <p:nvPr>
            <p:ph type="subTitle" idx="13"/>
          </p:nvPr>
        </p:nvSpPr>
        <p:spPr/>
        <p:txBody>
          <a:bodyPr/>
          <a:lstStyle/>
          <a:p>
            <a:endParaRPr lang="en-US" dirty="0"/>
          </a:p>
        </p:txBody>
      </p:sp>
      <p:sp>
        <p:nvSpPr>
          <p:cNvPr id="4" name="Title 3"/>
          <p:cNvSpPr>
            <a:spLocks noGrp="1"/>
          </p:cNvSpPr>
          <p:nvPr>
            <p:ph type="title"/>
          </p:nvPr>
        </p:nvSpPr>
        <p:spPr/>
        <p:txBody>
          <a:bodyPr/>
          <a:lstStyle/>
          <a:p>
            <a:r>
              <a:rPr lang="en-US" dirty="0" smtClean="0"/>
              <a:t>STF Resources</a:t>
            </a:r>
            <a:endParaRPr lang="en-US" dirty="0"/>
          </a:p>
        </p:txBody>
      </p:sp>
      <p:sp>
        <p:nvSpPr>
          <p:cNvPr id="5" name="Slide Number Placeholder 4"/>
          <p:cNvSpPr>
            <a:spLocks noGrp="1"/>
          </p:cNvSpPr>
          <p:nvPr>
            <p:ph type="sldNum" sz="quarter" idx="16"/>
          </p:nvPr>
        </p:nvSpPr>
        <p:spPr/>
        <p:txBody>
          <a:bodyPr/>
          <a:lstStyle/>
          <a:p>
            <a:fld id="{D9F5755D-3EDC-4499-A11C-D5018D6FFF89}" type="slidenum">
              <a:rPr lang="en-US" smtClean="0"/>
              <a:pPr/>
              <a:t>39</a:t>
            </a:fld>
            <a:endParaRPr lang="en-US" dirty="0"/>
          </a:p>
        </p:txBody>
      </p:sp>
    </p:spTree>
    <p:extLst>
      <p:ext uri="{BB962C8B-B14F-4D97-AF65-F5344CB8AC3E}">
        <p14:creationId xmlns:p14="http://schemas.microsoft.com/office/powerpoint/2010/main" val="138566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US" dirty="0" smtClean="0"/>
              <a:t>Why perform a STF assessment?</a:t>
            </a:r>
          </a:p>
        </p:txBody>
      </p:sp>
      <p:sp>
        <p:nvSpPr>
          <p:cNvPr id="5126" name="Rectangle 3"/>
          <p:cNvSpPr>
            <a:spLocks noGrp="1" noChangeArrowheads="1"/>
          </p:cNvSpPr>
          <p:nvPr>
            <p:ph idx="1"/>
          </p:nvPr>
        </p:nvSpPr>
        <p:spPr>
          <a:xfrm>
            <a:off x="304800" y="980728"/>
            <a:ext cx="8536336" cy="5409272"/>
          </a:xfrm>
        </p:spPr>
        <p:txBody>
          <a:bodyPr>
            <a:normAutofit/>
          </a:bodyPr>
          <a:lstStyle/>
          <a:p>
            <a:pPr eaLnBrk="1" hangingPunct="1">
              <a:defRPr/>
            </a:pPr>
            <a:r>
              <a:rPr lang="en-US" sz="2800" kern="1200" dirty="0" smtClean="0">
                <a:solidFill>
                  <a:schemeClr val="tx1"/>
                </a:solidFill>
              </a:rPr>
              <a:t>STF incident costs increasing</a:t>
            </a:r>
            <a:endParaRPr lang="en-US" sz="2800" dirty="0" smtClean="0"/>
          </a:p>
          <a:p>
            <a:pPr marL="539496" indent="-274320" eaLnBrk="1" hangingPunct="1">
              <a:spcBef>
                <a:spcPts val="432"/>
              </a:spcBef>
              <a:spcAft>
                <a:spcPts val="0"/>
              </a:spcAft>
              <a:defRPr/>
            </a:pPr>
            <a:r>
              <a:rPr lang="en-US" sz="2400" kern="1200" dirty="0" smtClean="0">
                <a:solidFill>
                  <a:schemeClr val="tx1"/>
                </a:solidFill>
              </a:rPr>
              <a:t>Soaring medical costs</a:t>
            </a:r>
            <a:endParaRPr lang="en-US" sz="2400" dirty="0" smtClean="0"/>
          </a:p>
          <a:p>
            <a:pPr marL="539496" indent="-274320" eaLnBrk="1" hangingPunct="1">
              <a:spcBef>
                <a:spcPts val="432"/>
              </a:spcBef>
              <a:spcAft>
                <a:spcPts val="0"/>
              </a:spcAft>
              <a:defRPr/>
            </a:pPr>
            <a:r>
              <a:rPr lang="en-US" sz="2400" kern="1200" dirty="0" smtClean="0">
                <a:solidFill>
                  <a:schemeClr val="tx1"/>
                </a:solidFill>
              </a:rPr>
              <a:t>Litigation/litigious markets</a:t>
            </a:r>
          </a:p>
          <a:p>
            <a:pPr marL="539496" indent="-274320" eaLnBrk="1" hangingPunct="1">
              <a:spcBef>
                <a:spcPts val="432"/>
              </a:spcBef>
              <a:spcAft>
                <a:spcPts val="0"/>
              </a:spcAft>
              <a:defRPr/>
            </a:pPr>
            <a:r>
              <a:rPr lang="en-US" sz="2400" kern="1200" dirty="0" smtClean="0">
                <a:solidFill>
                  <a:schemeClr val="tx1"/>
                </a:solidFill>
              </a:rPr>
              <a:t>Fraud</a:t>
            </a:r>
            <a:endParaRPr lang="en-US" sz="2400" dirty="0" smtClean="0"/>
          </a:p>
          <a:p>
            <a:pPr marL="539496" indent="-274320" eaLnBrk="1" hangingPunct="1">
              <a:spcBef>
                <a:spcPts val="432"/>
              </a:spcBef>
              <a:spcAft>
                <a:spcPts val="0"/>
              </a:spcAft>
              <a:defRPr/>
            </a:pPr>
            <a:r>
              <a:rPr lang="en-US" sz="2400" kern="1200" dirty="0" smtClean="0">
                <a:solidFill>
                  <a:schemeClr val="tx1"/>
                </a:solidFill>
              </a:rPr>
              <a:t>Aging population/longer recovery times</a:t>
            </a:r>
            <a:endParaRPr lang="en-US" sz="2400" dirty="0" smtClean="0"/>
          </a:p>
          <a:p>
            <a:pPr marL="539496" indent="-274320" eaLnBrk="1" hangingPunct="1">
              <a:spcBef>
                <a:spcPts val="432"/>
              </a:spcBef>
              <a:spcAft>
                <a:spcPts val="0"/>
              </a:spcAft>
              <a:defRPr/>
            </a:pPr>
            <a:r>
              <a:rPr lang="en-US" sz="2400" kern="1200" dirty="0" smtClean="0">
                <a:solidFill>
                  <a:schemeClr val="tx1"/>
                </a:solidFill>
              </a:rPr>
              <a:t>Population 65+ to double next 20 years</a:t>
            </a:r>
          </a:p>
          <a:p>
            <a:pPr marL="539496" indent="-274320" eaLnBrk="1" hangingPunct="1">
              <a:spcBef>
                <a:spcPts val="432"/>
              </a:spcBef>
              <a:spcAft>
                <a:spcPts val="0"/>
              </a:spcAft>
              <a:defRPr/>
            </a:pPr>
            <a:endParaRPr lang="en-US" sz="2400" dirty="0" smtClean="0"/>
          </a:p>
          <a:p>
            <a:pPr marL="347472" indent="-347472" eaLnBrk="1" hangingPunct="1">
              <a:spcBef>
                <a:spcPts val="768"/>
              </a:spcBef>
              <a:spcAft>
                <a:spcPts val="0"/>
              </a:spcAft>
              <a:defRPr/>
            </a:pPr>
            <a:r>
              <a:rPr lang="en-US" sz="2800" kern="1200" dirty="0" smtClean="0">
                <a:solidFill>
                  <a:schemeClr val="tx1"/>
                </a:solidFill>
              </a:rPr>
              <a:t>Reducing STF claims adds significant dollars to the bottom line</a:t>
            </a:r>
          </a:p>
          <a:p>
            <a:pPr marL="347472" indent="-347472" eaLnBrk="1" hangingPunct="1">
              <a:spcBef>
                <a:spcPts val="768"/>
              </a:spcBef>
              <a:spcAft>
                <a:spcPts val="0"/>
              </a:spcAft>
              <a:defRPr/>
            </a:pPr>
            <a:endParaRPr lang="en-US" kern="1200" dirty="0" smtClean="0">
              <a:solidFill>
                <a:schemeClr val="tx1"/>
              </a:solidFill>
            </a:endParaRPr>
          </a:p>
          <a:p>
            <a:pPr>
              <a:defRPr/>
            </a:pPr>
            <a:r>
              <a:rPr lang="en-US" sz="1400" kern="1200" dirty="0" smtClean="0">
                <a:solidFill>
                  <a:schemeClr val="tx1"/>
                </a:solidFill>
              </a:rPr>
              <a:t>Source: </a:t>
            </a:r>
            <a:r>
              <a:rPr lang="en-US" sz="1400" dirty="0" smtClean="0"/>
              <a:t>CDC: U.S. senior-citizen population to double by 2030.  USA Today.Com, Health and Behavior, February 3, 2003.</a:t>
            </a:r>
            <a:endParaRPr lang="en-US" sz="1400" kern="1200" dirty="0" smtClean="0">
              <a:solidFill>
                <a:schemeClr val="tx1"/>
              </a:solidFill>
            </a:endParaRPr>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91185857-8C85-4F13-B63E-9B095D848D90}"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D469C4B8-9D00-42A1-AF65-ED90AEB5FC5F}" type="slidenum">
              <a:rPr lang="en-US"/>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dirty="0" smtClean="0"/>
              <a:t>Conclusion</a:t>
            </a:r>
          </a:p>
        </p:txBody>
      </p:sp>
      <p:sp>
        <p:nvSpPr>
          <p:cNvPr id="40963" name="Content Placeholder 2"/>
          <p:cNvSpPr>
            <a:spLocks noGrp="1"/>
          </p:cNvSpPr>
          <p:nvPr>
            <p:ph idx="1"/>
          </p:nvPr>
        </p:nvSpPr>
        <p:spPr/>
        <p:txBody>
          <a:bodyPr>
            <a:normAutofit/>
          </a:bodyPr>
          <a:lstStyle/>
          <a:p>
            <a:pPr eaLnBrk="1" hangingPunct="1"/>
            <a:r>
              <a:rPr lang="en-US" dirty="0" smtClean="0"/>
              <a:t>Preventing slip, trip and fall incidents requires a multi-faceted approach.</a:t>
            </a:r>
          </a:p>
          <a:p>
            <a:pPr eaLnBrk="1" hangingPunct="1"/>
            <a:r>
              <a:rPr lang="en-US" dirty="0" smtClean="0"/>
              <a:t>Use the knowledge you gained today to advance your organization’s approach.  </a:t>
            </a:r>
          </a:p>
          <a:p>
            <a:pPr eaLnBrk="1" hangingPunct="1"/>
            <a:r>
              <a:rPr lang="en-US" dirty="0" smtClean="0"/>
              <a:t>Ensure defects are identified and corrected as soon as possible.</a:t>
            </a:r>
          </a:p>
          <a:p>
            <a:pPr eaLnBrk="1" hangingPunct="1"/>
            <a:r>
              <a:rPr lang="en-US" dirty="0" smtClean="0"/>
              <a:t>If you are uncertain as to the slip resistance that is provided with your current walking/working surfaces, have them evaluated by a Zurich professional.  </a:t>
            </a:r>
          </a:p>
          <a:p>
            <a:pPr eaLnBrk="1" hangingPunct="1"/>
            <a:r>
              <a:rPr lang="en-US" dirty="0" smtClean="0"/>
              <a:t>Undergoing a remodel or starting a new construction project, consider installing safer walking and working surfaces.</a:t>
            </a:r>
          </a:p>
          <a:p>
            <a:pPr eaLnBrk="1" hangingPunct="1"/>
            <a:endParaRPr lang="en-US" dirty="0" smtClean="0"/>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6C97DBB1-0461-49E7-ADA6-AEA72E2E36DE}"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5663CC17-E7D5-41D5-BF81-A9FAAD2B3EB7}" type="slidenum">
              <a:rPr lang="en-US"/>
              <a:pPr>
                <a:defRPr/>
              </a:pPr>
              <a:t>40</a:t>
            </a:fld>
            <a:endParaRPr lang="en-US" dirty="0"/>
          </a:p>
        </p:txBody>
      </p:sp>
    </p:spTree>
    <p:extLst>
      <p:ext uri="{BB962C8B-B14F-4D97-AF65-F5344CB8AC3E}">
        <p14:creationId xmlns:p14="http://schemas.microsoft.com/office/powerpoint/2010/main" val="601419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English XL Variable Incidence Tribometer (VIT</a:t>
            </a:r>
            <a:r>
              <a:rPr lang="en-US" altLang="en-US" dirty="0" smtClean="0"/>
              <a:t>)</a:t>
            </a:r>
            <a:endParaRPr lang="en-US" altLang="en-US" dirty="0" smtClean="0"/>
          </a:p>
        </p:txBody>
      </p:sp>
      <p:pic>
        <p:nvPicPr>
          <p:cNvPr id="3076" name="Picture 6" descr="C:\Documents and Settings\USZAM30\My Documents\My Pictures\2011_09_15\IMG_15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2708275"/>
            <a:ext cx="2673351"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638" y="3610874"/>
            <a:ext cx="2789237" cy="2087563"/>
          </a:xfrm>
          <a:prstGeom prst="rect">
            <a:avLst/>
          </a:prstGeom>
          <a:noFill/>
          <a:ln>
            <a:noFill/>
          </a:ln>
          <a:effectLst/>
          <a:extLst>
            <a:ext uri="{909E8E84-426E-40DD-AFC4-6F175D3DCCD1}">
              <a14:hiddenFill xmlns:a14="http://schemas.microsoft.com/office/drawing/2010/main">
                <a:solidFill>
                  <a:schemeClr val="folHlink">
                    <a:alpha val="5019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172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English XL Tribometer</a:t>
            </a:r>
            <a:endParaRPr lang="en-US" dirty="0"/>
          </a:p>
        </p:txBody>
      </p:sp>
      <p:sp>
        <p:nvSpPr>
          <p:cNvPr id="9" name="Subtitle 8"/>
          <p:cNvSpPr>
            <a:spLocks noGrp="1"/>
          </p:cNvSpPr>
          <p:nvPr>
            <p:ph type="subTitle" idx="13"/>
          </p:nvPr>
        </p:nvSpPr>
        <p:spPr/>
        <p:txBody>
          <a:bodyPr/>
          <a:lstStyle/>
          <a:p>
            <a:endParaRPr lang="en-US"/>
          </a:p>
        </p:txBody>
      </p:sp>
      <p:sp>
        <p:nvSpPr>
          <p:cNvPr id="5" name="Slide Number Placeholder 4"/>
          <p:cNvSpPr>
            <a:spLocks noGrp="1"/>
          </p:cNvSpPr>
          <p:nvPr>
            <p:ph type="sldNum" sz="quarter" idx="16"/>
          </p:nvPr>
        </p:nvSpPr>
        <p:spPr/>
        <p:txBody>
          <a:bodyPr/>
          <a:lstStyle/>
          <a:p>
            <a:fld id="{D9F5755D-3EDC-4499-A11C-D5018D6FFF89}" type="slidenum">
              <a:rPr lang="en-US" smtClean="0"/>
              <a:pPr/>
              <a:t>42</a:t>
            </a:fld>
            <a:endParaRPr lang="en-US" dirty="0"/>
          </a:p>
        </p:txBody>
      </p:sp>
      <p:pic>
        <p:nvPicPr>
          <p:cNvPr id="10" name="Picture 4"/>
          <p:cNvPicPr>
            <a:picLocks noGrp="1" noChangeArrowheads="1"/>
          </p:cNvPicPr>
          <p:nvPr>
            <p:ph sz="half" idx="2"/>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4668838" y="1484784"/>
            <a:ext cx="4152900" cy="4752528"/>
          </a:xfrm>
          <a:noFill/>
        </p:spPr>
      </p:pic>
      <p:pic>
        <p:nvPicPr>
          <p:cNvPr id="11" name="Picture 7" descr="C:\Documents and Settings\uszam30\My Documents\My Pictures\2012_05_04\IMG_3133.JPG"/>
          <p:cNvPicPr>
            <a:picLocks noGrp="1" noChangeArrowheads="1"/>
          </p:cNvPicPr>
          <p:nvPr>
            <p:ph sz="half" idx="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39552" y="1484784"/>
            <a:ext cx="396044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855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English XL Tribometer</a:t>
            </a:r>
          </a:p>
        </p:txBody>
      </p:sp>
      <p:sp>
        <p:nvSpPr>
          <p:cNvPr id="7" name="Subtitle 6"/>
          <p:cNvSpPr>
            <a:spLocks noGrp="1"/>
          </p:cNvSpPr>
          <p:nvPr>
            <p:ph type="subTitle" idx="13"/>
          </p:nvPr>
        </p:nvSpPr>
        <p:spPr/>
        <p:txBody>
          <a:bodyPr/>
          <a:lstStyle/>
          <a:p>
            <a:endParaRPr lang="en-US"/>
          </a:p>
        </p:txBody>
      </p:sp>
      <p:sp>
        <p:nvSpPr>
          <p:cNvPr id="8" name="Slide Number Placeholder 7"/>
          <p:cNvSpPr>
            <a:spLocks noGrp="1"/>
          </p:cNvSpPr>
          <p:nvPr>
            <p:ph type="sldNum" sz="quarter" idx="16"/>
          </p:nvPr>
        </p:nvSpPr>
        <p:spPr/>
        <p:txBody>
          <a:bodyPr/>
          <a:lstStyle/>
          <a:p>
            <a:fld id="{40B9D4D6-135A-4441-A92E-0B6AF3A4975E}" type="slidenum">
              <a:rPr lang="en-US" smtClean="0"/>
              <a:pPr/>
              <a:t>43</a:t>
            </a:fld>
            <a:endParaRPr lang="en-US" dirty="0"/>
          </a:p>
        </p:txBody>
      </p:sp>
      <p:pic>
        <p:nvPicPr>
          <p:cNvPr id="9" name="Picture 5" descr="Neolite pad"/>
          <p:cNvPicPr>
            <a:picLocks noGrp="1" noChangeArrowheads="1"/>
          </p:cNvPicPr>
          <p:nvPr>
            <p:ph sz="quarter" idx="4"/>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4788024" y="1340768"/>
            <a:ext cx="4032448" cy="5040560"/>
          </a:xfrm>
          <a:noFill/>
        </p:spPr>
      </p:pic>
      <p:pic>
        <p:nvPicPr>
          <p:cNvPr id="10" name="Picture 7" descr="C:\Documents and Settings\uszam30\My Documents\My Pictures\2012_05_04\IMG_3138.JPG"/>
          <p:cNvPicPr>
            <a:picLocks noGrp="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a:stretch>
            <a:fillRect/>
          </a:stretch>
        </p:blipFill>
        <p:spPr>
          <a:xfrm>
            <a:off x="490727" y="1340769"/>
            <a:ext cx="3785809" cy="5040982"/>
          </a:xfrm>
          <a:noFill/>
        </p:spPr>
      </p:pic>
    </p:spTree>
    <p:extLst>
      <p:ext uri="{BB962C8B-B14F-4D97-AF65-F5344CB8AC3E}">
        <p14:creationId xmlns:p14="http://schemas.microsoft.com/office/powerpoint/2010/main" val="2754021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English XL Tribometer</a:t>
            </a:r>
          </a:p>
        </p:txBody>
      </p:sp>
      <p:sp>
        <p:nvSpPr>
          <p:cNvPr id="5" name="Subtitle 4"/>
          <p:cNvSpPr>
            <a:spLocks noGrp="1"/>
          </p:cNvSpPr>
          <p:nvPr>
            <p:ph type="subTitle" idx="13"/>
          </p:nvPr>
        </p:nvSpPr>
        <p:spPr/>
        <p:txBody>
          <a:bodyPr/>
          <a:lstStyle/>
          <a:p>
            <a:endParaRPr lang="en-US"/>
          </a:p>
        </p:txBody>
      </p:sp>
      <p:sp>
        <p:nvSpPr>
          <p:cNvPr id="6" name="Slide Number Placeholder 5"/>
          <p:cNvSpPr>
            <a:spLocks noGrp="1"/>
          </p:cNvSpPr>
          <p:nvPr>
            <p:ph type="sldNum" sz="quarter" idx="16"/>
          </p:nvPr>
        </p:nvSpPr>
        <p:spPr/>
        <p:txBody>
          <a:bodyPr/>
          <a:lstStyle/>
          <a:p>
            <a:fld id="{EAC25812-4E53-494E-AA6B-2242F0D165A7}" type="slidenum">
              <a:rPr lang="en-US" smtClean="0"/>
              <a:pPr/>
              <a:t>44</a:t>
            </a:fld>
            <a:endParaRPr lang="en-US" dirty="0"/>
          </a:p>
        </p:txBody>
      </p:sp>
      <p:pic>
        <p:nvPicPr>
          <p:cNvPr id="7" name="Picture 7"/>
          <p:cNvPicPr>
            <a:picLocks noGrp="1" noChangeArrowheads="1"/>
          </p:cNvPicPr>
          <p:nvPr>
            <p:ph sz="half"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304800" y="1484784"/>
            <a:ext cx="4151313" cy="4896544"/>
          </a:xfrm>
          <a:noFill/>
        </p:spPr>
      </p:pic>
      <p:pic>
        <p:nvPicPr>
          <p:cNvPr id="8" name="Content Placeholder 7"/>
          <p:cNvPicPr>
            <a:picLocks noGrp="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860032" y="1484784"/>
            <a:ext cx="3960440" cy="48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658830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idx="1"/>
          </p:nvPr>
        </p:nvSpPr>
        <p:spPr>
          <a:xfrm>
            <a:off x="395288" y="3789364"/>
            <a:ext cx="7561263" cy="2447925"/>
          </a:xfrm>
        </p:spPr>
        <p:txBody>
          <a:bodyPr>
            <a:normAutofit/>
          </a:bodyPr>
          <a:lstStyle/>
          <a:p>
            <a:pPr eaLnBrk="1" hangingPunct="1">
              <a:lnSpc>
                <a:spcPct val="80000"/>
              </a:lnSpc>
              <a:buFontTx/>
              <a:buNone/>
            </a:pPr>
            <a:r>
              <a:rPr lang="en-US" sz="1200" dirty="0" smtClean="0"/>
              <a:t>      © 2011 Zurich Services Corporation. All rights reserved. </a:t>
            </a:r>
          </a:p>
          <a:p>
            <a:pPr eaLnBrk="1" hangingPunct="1">
              <a:lnSpc>
                <a:spcPct val="80000"/>
              </a:lnSpc>
              <a:buFontTx/>
              <a:buNone/>
            </a:pPr>
            <a:r>
              <a:rPr lang="en-US" sz="1200" dirty="0" smtClean="0"/>
              <a:t>      The information in this publication and presentation was compiled by Zurich Services Corporation from sources believed to be reliable.  Further, all sample policies and procedures herein should serve as a guideline which you can use to create your own policies and procedures.  We trust that you will customize these samples to reflect your own operations and believe that these samples may serve as a helpful platform for this endeavor.  Any and all information contained herein is not intended to constitute legal </a:t>
            </a:r>
            <a:r>
              <a:rPr lang="en-US" sz="1200" dirty="0" smtClean="0"/>
              <a:t>advice </a:t>
            </a:r>
            <a:r>
              <a:rPr lang="en-US" sz="1200" dirty="0" smtClean="0"/>
              <a:t>and accordingly, you should consult with your own attorneys when developing programs and policies.  We do not guarantee the accuracy of this information or any results and further assume no liability in connection with this publication and presentation and sample policies and procedures, including any information, methods or safety suggestions contained herein.  Moreover, Zurich Services Corporation reminds you that this cannot be assumed to contain every acceptable safety and compliance procedure or that additional procedures might not be appropriate under the circumstances.  The subject matter of this publication and presentation is not tied to any specific insurance product nor will adopting these policies and procedures ensure coverage under any insurance policy.</a:t>
            </a:r>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9838DDED-1BFA-4110-90BB-DF1B5FDADA46}" type="datetime1">
              <a:rPr lang="en-US"/>
              <a:pPr>
                <a:defRPr/>
              </a:pPr>
              <a:t>11/15/2017</a:t>
            </a:fld>
            <a:endParaRPr lang="en-US" dirty="0"/>
          </a:p>
        </p:txBody>
      </p:sp>
      <p:sp>
        <p:nvSpPr>
          <p:cNvPr id="7" name="Slide Number Placeholder 6"/>
          <p:cNvSpPr>
            <a:spLocks noGrp="1"/>
          </p:cNvSpPr>
          <p:nvPr>
            <p:ph type="sldNum" sz="quarter" idx="12"/>
          </p:nvPr>
        </p:nvSpPr>
        <p:spPr>
          <a:xfrm>
            <a:off x="8460000" y="6566400"/>
            <a:ext cx="360000" cy="151200"/>
          </a:xfrm>
        </p:spPr>
        <p:txBody>
          <a:bodyPr>
            <a:normAutofit/>
          </a:bodyPr>
          <a:lstStyle/>
          <a:p>
            <a:pPr>
              <a:defRPr/>
            </a:pPr>
            <a:fld id="{8643B2C1-4AF3-444D-A816-055D132FCA45}" type="slidenum">
              <a:rPr lang="en-US"/>
              <a:pPr>
                <a:defRPr/>
              </a:pPr>
              <a:t>45</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2401" y="312738"/>
            <a:ext cx="7657201" cy="595981"/>
          </a:xfrm>
        </p:spPr>
        <p:txBody>
          <a:bodyPr>
            <a:normAutofit/>
          </a:bodyPr>
          <a:lstStyle/>
          <a:p>
            <a:pPr eaLnBrk="1" hangingPunct="1"/>
            <a:r>
              <a:rPr lang="en-US" sz="2800" dirty="0" smtClean="0"/>
              <a:t>Zurich’s 10-point STF Approach</a:t>
            </a:r>
          </a:p>
        </p:txBody>
      </p:sp>
      <p:sp>
        <p:nvSpPr>
          <p:cNvPr id="17411" name="Rectangle 3"/>
          <p:cNvSpPr>
            <a:spLocks noGrp="1" noChangeArrowheads="1"/>
          </p:cNvSpPr>
          <p:nvPr>
            <p:ph idx="1"/>
          </p:nvPr>
        </p:nvSpPr>
        <p:spPr>
          <a:xfrm>
            <a:off x="304800" y="1124744"/>
            <a:ext cx="8536336" cy="5265256"/>
          </a:xfrm>
        </p:spPr>
        <p:txBody>
          <a:bodyPr>
            <a:normAutofit/>
          </a:bodyPr>
          <a:lstStyle/>
          <a:p>
            <a:pPr eaLnBrk="1" hangingPunct="1"/>
            <a:r>
              <a:rPr lang="en-US" dirty="0" smtClean="0"/>
              <a:t>Developed using a forensic approach</a:t>
            </a:r>
          </a:p>
          <a:p>
            <a:pPr eaLnBrk="1" hangingPunct="1"/>
            <a:r>
              <a:rPr lang="en-US" dirty="0" smtClean="0"/>
              <a:t>Convergence of the following 10 risk factors</a:t>
            </a:r>
          </a:p>
          <a:p>
            <a:pPr eaLnBrk="1" hangingPunct="1"/>
            <a:endParaRPr lang="en-US" dirty="0"/>
          </a:p>
          <a:p>
            <a:pPr eaLnBrk="1" hangingPunct="1"/>
            <a:endParaRPr lang="en-US" dirty="0" smtClean="0"/>
          </a:p>
          <a:p>
            <a:pPr eaLnBrk="1" hangingPunct="1">
              <a:buFontTx/>
              <a:buNone/>
            </a:pPr>
            <a:endParaRPr lang="en-US" dirty="0" smtClean="0"/>
          </a:p>
        </p:txBody>
      </p:sp>
      <p:sp>
        <p:nvSpPr>
          <p:cNvPr id="6" name="Date Placeholder 5"/>
          <p:cNvSpPr>
            <a:spLocks noGrp="1"/>
          </p:cNvSpPr>
          <p:nvPr>
            <p:ph type="dt" sz="half" idx="10"/>
          </p:nvPr>
        </p:nvSpPr>
        <p:spPr>
          <a:xfrm>
            <a:off x="1506800" y="6566401"/>
            <a:ext cx="1080000" cy="151200"/>
          </a:xfrm>
        </p:spPr>
        <p:txBody>
          <a:bodyPr>
            <a:normAutofit/>
          </a:bodyPr>
          <a:lstStyle/>
          <a:p>
            <a:pPr>
              <a:defRPr/>
            </a:pPr>
            <a:fld id="{11BC0D7E-63C7-444D-99FA-8DCC96F28A17}" type="datetime1">
              <a:rPr lang="en-US"/>
              <a:pPr>
                <a:defRPr/>
              </a:pPr>
              <a:t>11/15/2017</a:t>
            </a:fld>
            <a:endParaRPr lang="en-US" dirty="0"/>
          </a:p>
        </p:txBody>
      </p:sp>
      <p:sp>
        <p:nvSpPr>
          <p:cNvPr id="4" name="Slide Number Placeholder 3"/>
          <p:cNvSpPr>
            <a:spLocks noGrp="1"/>
          </p:cNvSpPr>
          <p:nvPr>
            <p:ph type="sldNum" sz="quarter" idx="12"/>
          </p:nvPr>
        </p:nvSpPr>
        <p:spPr>
          <a:xfrm>
            <a:off x="8460000" y="6566400"/>
            <a:ext cx="360000" cy="151200"/>
          </a:xfrm>
        </p:spPr>
        <p:txBody>
          <a:bodyPr>
            <a:normAutofit/>
          </a:bodyPr>
          <a:lstStyle/>
          <a:p>
            <a:pPr>
              <a:defRPr/>
            </a:pPr>
            <a:fld id="{DC18762A-4D5F-4CF8-9AFE-67F2916DF906}" type="slidenum">
              <a:rPr lang="en-US"/>
              <a:pPr>
                <a:defRPr/>
              </a:pPr>
              <a:t>5</a:t>
            </a:fld>
            <a:endParaRPr lang="en-US" dirty="0"/>
          </a:p>
        </p:txBody>
      </p:sp>
      <p:sp>
        <p:nvSpPr>
          <p:cNvPr id="7" name="Rectangle 3"/>
          <p:cNvSpPr txBox="1">
            <a:spLocks noChangeArrowheads="1"/>
          </p:cNvSpPr>
          <p:nvPr/>
        </p:nvSpPr>
        <p:spPr bwMode="auto">
          <a:xfrm>
            <a:off x="876147" y="2420888"/>
            <a:ext cx="3888432" cy="339298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rmAutofit/>
          </a:bodyPr>
          <a:lstStyle>
            <a:lvl1pPr marL="265113" indent="-265113" algn="l" rtl="0" eaLnBrk="1" fontAlgn="base" hangingPunct="1">
              <a:spcBef>
                <a:spcPts val="0"/>
              </a:spcBef>
              <a:spcAft>
                <a:spcPts val="300"/>
              </a:spcAft>
              <a:buClr>
                <a:srgbClr val="000066"/>
              </a:buClr>
              <a:buSzPct val="120000"/>
              <a:buFont typeface="Symbol" pitchFamily="18" charset="2"/>
              <a:buChar char=""/>
              <a:defRPr sz="2000">
                <a:solidFill>
                  <a:schemeClr val="tx1"/>
                </a:solidFill>
                <a:latin typeface="+mn-lt"/>
                <a:ea typeface="+mn-ea"/>
                <a:cs typeface="+mn-cs"/>
              </a:defRPr>
            </a:lvl1pPr>
            <a:lvl2pPr marL="539750" indent="-273050"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mn-lt"/>
              </a:defRPr>
            </a:lvl2pPr>
            <a:lvl3pPr marL="806450" indent="-265113"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3pPr>
            <a:lvl4pPr marL="1073150" indent="-265113"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4pPr>
            <a:lvl5pPr marL="1360488" indent="-285750"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5pPr>
            <a:lvl6pPr marL="16144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6pPr>
            <a:lvl7pPr marL="18811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7pPr>
            <a:lvl8pPr marL="21605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8pPr>
            <a:lvl9pPr marL="24272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9pPr>
          </a:lstStyle>
          <a:p>
            <a:r>
              <a:rPr lang="en-US" kern="0" dirty="0" smtClean="0"/>
              <a:t>Surface composition</a:t>
            </a:r>
          </a:p>
          <a:p>
            <a:r>
              <a:rPr lang="en-US" kern="0" dirty="0" smtClean="0"/>
              <a:t>Foreign substance potential</a:t>
            </a:r>
          </a:p>
          <a:p>
            <a:r>
              <a:rPr lang="en-US" kern="0" dirty="0" smtClean="0"/>
              <a:t>Surface condition</a:t>
            </a:r>
          </a:p>
          <a:p>
            <a:r>
              <a:rPr lang="en-US" kern="0" dirty="0" smtClean="0"/>
              <a:t>Surface changes</a:t>
            </a:r>
          </a:p>
          <a:p>
            <a:r>
              <a:rPr lang="en-US" kern="0" dirty="0" smtClean="0"/>
              <a:t>Level changes</a:t>
            </a:r>
          </a:p>
          <a:p>
            <a:endParaRPr lang="en-US" kern="0" dirty="0" smtClean="0"/>
          </a:p>
        </p:txBody>
      </p:sp>
      <p:sp>
        <p:nvSpPr>
          <p:cNvPr id="8" name="Rectangle 4"/>
          <p:cNvSpPr txBox="1">
            <a:spLocks noChangeArrowheads="1"/>
          </p:cNvSpPr>
          <p:nvPr/>
        </p:nvSpPr>
        <p:spPr>
          <a:xfrm>
            <a:off x="4689259" y="2258199"/>
            <a:ext cx="4137025" cy="3609009"/>
          </a:xfrm>
          <a:prstGeom prst="rect">
            <a:avLst/>
          </a:prstGeom>
        </p:spPr>
        <p:txBody>
          <a:bodyPr>
            <a:normAutofit/>
          </a:bodyPr>
          <a:lstStyle>
            <a:lvl1pPr marL="265113" indent="-265113" algn="l" rtl="0" eaLnBrk="1" fontAlgn="base" hangingPunct="1">
              <a:spcBef>
                <a:spcPts val="0"/>
              </a:spcBef>
              <a:spcAft>
                <a:spcPts val="300"/>
              </a:spcAft>
              <a:buClr>
                <a:srgbClr val="000066"/>
              </a:buClr>
              <a:buSzPct val="120000"/>
              <a:buFont typeface="Symbol" pitchFamily="18" charset="2"/>
              <a:buChar char=""/>
              <a:defRPr sz="2000">
                <a:solidFill>
                  <a:schemeClr val="tx1"/>
                </a:solidFill>
                <a:latin typeface="+mn-lt"/>
                <a:ea typeface="+mn-ea"/>
                <a:cs typeface="+mn-cs"/>
              </a:defRPr>
            </a:lvl1pPr>
            <a:lvl2pPr marL="539750" indent="-273050"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mn-lt"/>
              </a:defRPr>
            </a:lvl2pPr>
            <a:lvl3pPr marL="806450" indent="-265113"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3pPr>
            <a:lvl4pPr marL="1073150" indent="-265113"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4pPr>
            <a:lvl5pPr marL="1360488" indent="-285750" algn="l" rtl="0" eaLnBrk="1" fontAlgn="base" hangingPunct="1">
              <a:spcBef>
                <a:spcPts val="0"/>
              </a:spcBef>
              <a:spcAft>
                <a:spcPts val="300"/>
              </a:spcAft>
              <a:buClr>
                <a:srgbClr val="000066"/>
              </a:buClr>
              <a:buSzPct val="100000"/>
              <a:buFont typeface="Frutiger 55 Roman" pitchFamily="34" charset="0"/>
              <a:buChar char="–"/>
              <a:defRPr sz="2000">
                <a:solidFill>
                  <a:schemeClr val="tx1"/>
                </a:solidFill>
                <a:latin typeface="Frutiger 55 Roman" pitchFamily="34" charset="0"/>
              </a:defRPr>
            </a:lvl5pPr>
            <a:lvl6pPr marL="16144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6pPr>
            <a:lvl7pPr marL="1881188" indent="-285750" algn="l" rtl="0" eaLnBrk="1" fontAlgn="base" hangingPunct="1">
              <a:spcBef>
                <a:spcPts val="0"/>
              </a:spcBef>
              <a:spcAft>
                <a:spcPts val="300"/>
              </a:spcAft>
              <a:buClr>
                <a:srgbClr val="000066"/>
              </a:buClr>
              <a:buSzPct val="100000"/>
              <a:buFont typeface="Frutiger 55 Roman" pitchFamily="34" charset="0"/>
              <a:buChar char="–"/>
              <a:defRPr sz="1800" baseline="0">
                <a:solidFill>
                  <a:schemeClr val="tx1"/>
                </a:solidFill>
                <a:latin typeface="+mj-lt"/>
              </a:defRPr>
            </a:lvl7pPr>
            <a:lvl8pPr marL="21605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8pPr>
            <a:lvl9pPr marL="2427288" indent="-285750" algn="l" rtl="0" eaLnBrk="1" fontAlgn="base" hangingPunct="1">
              <a:spcBef>
                <a:spcPts val="0"/>
              </a:spcBef>
              <a:spcAft>
                <a:spcPts val="300"/>
              </a:spcAft>
              <a:buClr>
                <a:srgbClr val="000066"/>
              </a:buClr>
              <a:buSzPct val="100000"/>
              <a:buFont typeface="Frutiger 55 Roman" pitchFamily="34" charset="0"/>
              <a:buChar char="–"/>
              <a:defRPr sz="1600" baseline="0">
                <a:solidFill>
                  <a:schemeClr val="tx1"/>
                </a:solidFill>
                <a:latin typeface="+mj-lt"/>
              </a:defRPr>
            </a:lvl9pPr>
          </a:lstStyle>
          <a:p>
            <a:r>
              <a:rPr lang="en-US" kern="0" dirty="0" smtClean="0"/>
              <a:t>Obstructions</a:t>
            </a:r>
          </a:p>
          <a:p>
            <a:r>
              <a:rPr lang="en-US" kern="0" dirty="0" smtClean="0"/>
              <a:t>Visibility</a:t>
            </a:r>
          </a:p>
          <a:p>
            <a:r>
              <a:rPr lang="en-US" kern="0" dirty="0" smtClean="0"/>
              <a:t>Stairs</a:t>
            </a:r>
          </a:p>
          <a:p>
            <a:r>
              <a:rPr lang="en-US" kern="0" dirty="0" smtClean="0"/>
              <a:t>Human factors</a:t>
            </a:r>
          </a:p>
          <a:p>
            <a:r>
              <a:rPr lang="en-US" kern="0" dirty="0" smtClean="0"/>
              <a:t>Unusual features</a:t>
            </a:r>
          </a:p>
          <a:p>
            <a:pPr>
              <a:buFontTx/>
              <a:buNone/>
            </a:pPr>
            <a:endParaRPr lang="en-US" kern="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a:xfrm>
            <a:off x="1506800" y="6566401"/>
            <a:ext cx="1080000" cy="151200"/>
          </a:xfrm>
        </p:spPr>
        <p:txBody>
          <a:bodyPr>
            <a:normAutofit/>
          </a:bodyPr>
          <a:lstStyle/>
          <a:p>
            <a:pPr>
              <a:defRPr/>
            </a:pPr>
            <a:fld id="{6F75C07E-FE56-49D5-8475-11029075B935}" type="datetime1">
              <a:rPr lang="en-US"/>
              <a:pPr>
                <a:defRPr/>
              </a:pPr>
              <a:t>11/15/2017</a:t>
            </a:fld>
            <a:endParaRPr lang="en-US" dirty="0"/>
          </a:p>
        </p:txBody>
      </p:sp>
      <p:sp>
        <p:nvSpPr>
          <p:cNvPr id="24" name="Slide Number Placeholder 1"/>
          <p:cNvSpPr>
            <a:spLocks noGrp="1"/>
          </p:cNvSpPr>
          <p:nvPr>
            <p:ph type="sldNum" sz="quarter" idx="12"/>
          </p:nvPr>
        </p:nvSpPr>
        <p:spPr>
          <a:xfrm>
            <a:off x="8460000" y="6566400"/>
            <a:ext cx="360000" cy="151200"/>
          </a:xfrm>
        </p:spPr>
        <p:txBody>
          <a:bodyPr>
            <a:normAutofit/>
          </a:bodyPr>
          <a:lstStyle/>
          <a:p>
            <a:pPr>
              <a:defRPr/>
            </a:pPr>
            <a:fld id="{341EF369-36B9-4B6B-BAD3-EC8D1AC2E694}" type="slidenum">
              <a:rPr lang="en-US"/>
              <a:pPr>
                <a:defRPr/>
              </a:pPr>
              <a:t>6</a:t>
            </a:fld>
            <a:endParaRPr lang="en-US" dirty="0"/>
          </a:p>
        </p:txBody>
      </p:sp>
      <p:grpSp>
        <p:nvGrpSpPr>
          <p:cNvPr id="19460" name="Group 32"/>
          <p:cNvGrpSpPr>
            <a:grpSpLocks/>
          </p:cNvGrpSpPr>
          <p:nvPr>
            <p:custDataLst>
              <p:tags r:id="rId1"/>
            </p:custDataLst>
          </p:nvPr>
        </p:nvGrpSpPr>
        <p:grpSpPr bwMode="auto">
          <a:xfrm>
            <a:off x="760413" y="671514"/>
            <a:ext cx="7483475" cy="5565775"/>
            <a:chOff x="298" y="334"/>
            <a:chExt cx="4714" cy="3506"/>
          </a:xfrm>
        </p:grpSpPr>
        <p:sp>
          <p:nvSpPr>
            <p:cNvPr id="19461" name="Oval 2"/>
            <p:cNvSpPr>
              <a:spLocks noChangeArrowheads="1"/>
            </p:cNvSpPr>
            <p:nvPr/>
          </p:nvSpPr>
          <p:spPr bwMode="auto">
            <a:xfrm>
              <a:off x="298" y="1403"/>
              <a:ext cx="1008" cy="576"/>
            </a:xfrm>
            <a:prstGeom prst="ellipse">
              <a:avLst/>
            </a:prstGeom>
            <a:solidFill>
              <a:schemeClr val="hlink"/>
            </a:solidFill>
            <a:ln w="9525">
              <a:solidFill>
                <a:schemeClr val="tx1"/>
              </a:solidFill>
              <a:round/>
              <a:headEnd/>
              <a:tailEnd/>
            </a:ln>
          </p:spPr>
          <p:txBody>
            <a:bodyPr wrap="none" anchor="ctr"/>
            <a:lstStyle/>
            <a:p>
              <a:r>
                <a:rPr lang="en-US" sz="1400" b="1" dirty="0"/>
                <a:t>Unusual features</a:t>
              </a:r>
            </a:p>
          </p:txBody>
        </p:sp>
        <p:sp>
          <p:nvSpPr>
            <p:cNvPr id="19462" name="Oval 3"/>
            <p:cNvSpPr>
              <a:spLocks noChangeArrowheads="1"/>
            </p:cNvSpPr>
            <p:nvPr/>
          </p:nvSpPr>
          <p:spPr bwMode="auto">
            <a:xfrm>
              <a:off x="919" y="663"/>
              <a:ext cx="1008" cy="576"/>
            </a:xfrm>
            <a:prstGeom prst="ellipse">
              <a:avLst/>
            </a:prstGeom>
            <a:solidFill>
              <a:schemeClr val="hlink"/>
            </a:solidFill>
            <a:ln w="9525">
              <a:solidFill>
                <a:schemeClr val="tx1"/>
              </a:solidFill>
              <a:round/>
              <a:headEnd/>
              <a:tailEnd/>
            </a:ln>
          </p:spPr>
          <p:txBody>
            <a:bodyPr wrap="none" anchor="ctr"/>
            <a:lstStyle/>
            <a:p>
              <a:r>
                <a:rPr lang="en-US" sz="1400" b="1" dirty="0"/>
                <a:t>Surface </a:t>
              </a:r>
            </a:p>
            <a:p>
              <a:r>
                <a:rPr lang="en-US" sz="1400" b="1" dirty="0"/>
                <a:t>composition</a:t>
              </a:r>
            </a:p>
          </p:txBody>
        </p:sp>
        <p:sp>
          <p:nvSpPr>
            <p:cNvPr id="19463" name="Oval 4"/>
            <p:cNvSpPr>
              <a:spLocks noChangeArrowheads="1"/>
            </p:cNvSpPr>
            <p:nvPr/>
          </p:nvSpPr>
          <p:spPr bwMode="auto">
            <a:xfrm>
              <a:off x="3278" y="2896"/>
              <a:ext cx="1008" cy="576"/>
            </a:xfrm>
            <a:prstGeom prst="ellipse">
              <a:avLst/>
            </a:prstGeom>
            <a:solidFill>
              <a:schemeClr val="hlink"/>
            </a:solidFill>
            <a:ln w="9525">
              <a:solidFill>
                <a:schemeClr val="tx1"/>
              </a:solidFill>
              <a:round/>
              <a:headEnd/>
              <a:tailEnd/>
            </a:ln>
          </p:spPr>
          <p:txBody>
            <a:bodyPr wrap="none" anchor="ctr"/>
            <a:lstStyle/>
            <a:p>
              <a:r>
                <a:rPr lang="en-US" sz="1400" b="1" dirty="0"/>
                <a:t>Obstructions</a:t>
              </a:r>
            </a:p>
          </p:txBody>
        </p:sp>
        <p:sp>
          <p:nvSpPr>
            <p:cNvPr id="19464" name="Oval 5"/>
            <p:cNvSpPr>
              <a:spLocks noChangeArrowheads="1"/>
            </p:cNvSpPr>
            <p:nvPr/>
          </p:nvSpPr>
          <p:spPr bwMode="auto">
            <a:xfrm>
              <a:off x="336" y="2174"/>
              <a:ext cx="1008" cy="576"/>
            </a:xfrm>
            <a:prstGeom prst="ellipse">
              <a:avLst/>
            </a:prstGeom>
            <a:solidFill>
              <a:schemeClr val="hlink"/>
            </a:solidFill>
            <a:ln w="9525">
              <a:solidFill>
                <a:schemeClr val="tx1"/>
              </a:solidFill>
              <a:round/>
              <a:headEnd/>
              <a:tailEnd/>
            </a:ln>
          </p:spPr>
          <p:txBody>
            <a:bodyPr wrap="none" anchor="ctr"/>
            <a:lstStyle/>
            <a:p>
              <a:r>
                <a:rPr lang="en-US" sz="1400" b="1" dirty="0"/>
                <a:t>Human factors</a:t>
              </a:r>
            </a:p>
          </p:txBody>
        </p:sp>
        <p:sp>
          <p:nvSpPr>
            <p:cNvPr id="19465" name="Oval 6"/>
            <p:cNvSpPr>
              <a:spLocks noChangeArrowheads="1"/>
            </p:cNvSpPr>
            <p:nvPr/>
          </p:nvSpPr>
          <p:spPr bwMode="auto">
            <a:xfrm>
              <a:off x="4004" y="1403"/>
              <a:ext cx="1008" cy="576"/>
            </a:xfrm>
            <a:prstGeom prst="ellipse">
              <a:avLst/>
            </a:prstGeom>
            <a:solidFill>
              <a:schemeClr val="hlink"/>
            </a:solidFill>
            <a:ln w="9525">
              <a:solidFill>
                <a:schemeClr val="tx1"/>
              </a:solidFill>
              <a:round/>
              <a:headEnd/>
              <a:tailEnd/>
            </a:ln>
          </p:spPr>
          <p:txBody>
            <a:bodyPr wrap="none" anchor="ctr"/>
            <a:lstStyle/>
            <a:p>
              <a:r>
                <a:rPr lang="en-US" sz="1400" b="1" dirty="0"/>
                <a:t>Surface changes</a:t>
              </a:r>
            </a:p>
          </p:txBody>
        </p:sp>
        <p:sp>
          <p:nvSpPr>
            <p:cNvPr id="19466" name="Oval 7"/>
            <p:cNvSpPr>
              <a:spLocks noChangeArrowheads="1"/>
            </p:cNvSpPr>
            <p:nvPr/>
          </p:nvSpPr>
          <p:spPr bwMode="auto">
            <a:xfrm>
              <a:off x="2064" y="334"/>
              <a:ext cx="1134" cy="576"/>
            </a:xfrm>
            <a:prstGeom prst="ellipse">
              <a:avLst/>
            </a:prstGeom>
            <a:solidFill>
              <a:schemeClr val="hlink"/>
            </a:solidFill>
            <a:ln w="9525">
              <a:solidFill>
                <a:schemeClr val="tx1"/>
              </a:solidFill>
              <a:round/>
              <a:headEnd/>
              <a:tailEnd/>
            </a:ln>
          </p:spPr>
          <p:txBody>
            <a:bodyPr wrap="none" anchor="ctr"/>
            <a:lstStyle/>
            <a:p>
              <a:r>
                <a:rPr lang="en-US" sz="1400" b="1" dirty="0"/>
                <a:t>Foreign substance </a:t>
              </a:r>
            </a:p>
            <a:p>
              <a:r>
                <a:rPr lang="en-US" sz="1400" b="1" dirty="0"/>
                <a:t>potential</a:t>
              </a:r>
            </a:p>
          </p:txBody>
        </p:sp>
        <p:sp>
          <p:nvSpPr>
            <p:cNvPr id="19467" name="Oval 8"/>
            <p:cNvSpPr>
              <a:spLocks noChangeArrowheads="1"/>
            </p:cNvSpPr>
            <p:nvPr/>
          </p:nvSpPr>
          <p:spPr bwMode="auto">
            <a:xfrm>
              <a:off x="975" y="2886"/>
              <a:ext cx="1008" cy="576"/>
            </a:xfrm>
            <a:prstGeom prst="ellipse">
              <a:avLst/>
            </a:prstGeom>
            <a:solidFill>
              <a:schemeClr val="hlink"/>
            </a:solidFill>
            <a:ln w="9525">
              <a:solidFill>
                <a:schemeClr val="tx1"/>
              </a:solidFill>
              <a:round/>
              <a:headEnd/>
              <a:tailEnd/>
            </a:ln>
          </p:spPr>
          <p:txBody>
            <a:bodyPr wrap="none" anchor="ctr"/>
            <a:lstStyle/>
            <a:p>
              <a:r>
                <a:rPr lang="en-US" sz="1400" b="1" dirty="0"/>
                <a:t>Stairs</a:t>
              </a:r>
            </a:p>
          </p:txBody>
        </p:sp>
        <p:sp>
          <p:nvSpPr>
            <p:cNvPr id="19468" name="Oval 9"/>
            <p:cNvSpPr>
              <a:spLocks noChangeArrowheads="1"/>
            </p:cNvSpPr>
            <p:nvPr/>
          </p:nvSpPr>
          <p:spPr bwMode="auto">
            <a:xfrm>
              <a:off x="2099" y="3264"/>
              <a:ext cx="1008" cy="576"/>
            </a:xfrm>
            <a:prstGeom prst="ellipse">
              <a:avLst/>
            </a:prstGeom>
            <a:solidFill>
              <a:schemeClr val="hlink"/>
            </a:solidFill>
            <a:ln w="9525">
              <a:solidFill>
                <a:schemeClr val="tx1"/>
              </a:solidFill>
              <a:round/>
              <a:headEnd/>
              <a:tailEnd/>
            </a:ln>
          </p:spPr>
          <p:txBody>
            <a:bodyPr wrap="none" anchor="ctr"/>
            <a:lstStyle/>
            <a:p>
              <a:r>
                <a:rPr lang="en-US" sz="1400" b="1" dirty="0"/>
                <a:t>Visibility</a:t>
              </a:r>
            </a:p>
          </p:txBody>
        </p:sp>
        <p:sp>
          <p:nvSpPr>
            <p:cNvPr id="19469" name="Oval 10"/>
            <p:cNvSpPr>
              <a:spLocks noChangeArrowheads="1"/>
            </p:cNvSpPr>
            <p:nvPr/>
          </p:nvSpPr>
          <p:spPr bwMode="auto">
            <a:xfrm>
              <a:off x="3969" y="2219"/>
              <a:ext cx="1008" cy="576"/>
            </a:xfrm>
            <a:prstGeom prst="ellipse">
              <a:avLst/>
            </a:prstGeom>
            <a:solidFill>
              <a:schemeClr val="hlink"/>
            </a:solidFill>
            <a:ln w="9525">
              <a:solidFill>
                <a:schemeClr val="tx1"/>
              </a:solidFill>
              <a:round/>
              <a:headEnd/>
              <a:tailEnd/>
            </a:ln>
          </p:spPr>
          <p:txBody>
            <a:bodyPr wrap="none" anchor="ctr"/>
            <a:lstStyle/>
            <a:p>
              <a:r>
                <a:rPr lang="en-US" sz="1400" b="1" dirty="0"/>
                <a:t>Level changes</a:t>
              </a:r>
            </a:p>
          </p:txBody>
        </p:sp>
        <p:sp>
          <p:nvSpPr>
            <p:cNvPr id="19470" name="Oval 11"/>
            <p:cNvSpPr>
              <a:spLocks noChangeArrowheads="1"/>
            </p:cNvSpPr>
            <p:nvPr/>
          </p:nvSpPr>
          <p:spPr bwMode="auto">
            <a:xfrm>
              <a:off x="3379" y="663"/>
              <a:ext cx="1008" cy="576"/>
            </a:xfrm>
            <a:prstGeom prst="ellipse">
              <a:avLst/>
            </a:prstGeom>
            <a:solidFill>
              <a:schemeClr val="hlink"/>
            </a:solidFill>
            <a:ln w="9525">
              <a:solidFill>
                <a:schemeClr val="tx1"/>
              </a:solidFill>
              <a:round/>
              <a:headEnd/>
              <a:tailEnd/>
            </a:ln>
          </p:spPr>
          <p:txBody>
            <a:bodyPr wrap="none" anchor="ctr"/>
            <a:lstStyle/>
            <a:p>
              <a:r>
                <a:rPr lang="en-US" sz="1400" b="1" dirty="0"/>
                <a:t>Surface condition</a:t>
              </a:r>
            </a:p>
          </p:txBody>
        </p:sp>
        <p:sp>
          <p:nvSpPr>
            <p:cNvPr id="19471" name="Oval 12"/>
            <p:cNvSpPr>
              <a:spLocks noChangeArrowheads="1"/>
            </p:cNvSpPr>
            <p:nvPr/>
          </p:nvSpPr>
          <p:spPr bwMode="auto">
            <a:xfrm>
              <a:off x="2112" y="1632"/>
              <a:ext cx="1008" cy="912"/>
            </a:xfrm>
            <a:prstGeom prst="ellipse">
              <a:avLst/>
            </a:prstGeom>
            <a:solidFill>
              <a:schemeClr val="hlink"/>
            </a:solidFill>
            <a:ln w="9525">
              <a:solidFill>
                <a:schemeClr val="tx1"/>
              </a:solidFill>
              <a:round/>
              <a:headEnd/>
              <a:tailEnd/>
            </a:ln>
          </p:spPr>
          <p:txBody>
            <a:bodyPr wrap="none" anchor="ctr"/>
            <a:lstStyle/>
            <a:p>
              <a:pPr eaLnBrk="0" hangingPunct="0"/>
              <a:r>
                <a:rPr lang="en-US" sz="2400" b="1" dirty="0"/>
                <a:t>STF</a:t>
              </a:r>
            </a:p>
          </p:txBody>
        </p:sp>
        <p:sp>
          <p:nvSpPr>
            <p:cNvPr id="19472" name="Line 18"/>
            <p:cNvSpPr>
              <a:spLocks noChangeShapeType="1"/>
            </p:cNvSpPr>
            <p:nvPr/>
          </p:nvSpPr>
          <p:spPr bwMode="auto">
            <a:xfrm flipV="1">
              <a:off x="2608" y="2568"/>
              <a:ext cx="0" cy="6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3" name="Line 23"/>
            <p:cNvSpPr>
              <a:spLocks noChangeShapeType="1"/>
            </p:cNvSpPr>
            <p:nvPr/>
          </p:nvSpPr>
          <p:spPr bwMode="auto">
            <a:xfrm flipH="1">
              <a:off x="2622" y="935"/>
              <a:ext cx="1" cy="6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4" name="Line 24"/>
            <p:cNvSpPr>
              <a:spLocks noChangeShapeType="1"/>
            </p:cNvSpPr>
            <p:nvPr/>
          </p:nvSpPr>
          <p:spPr bwMode="auto">
            <a:xfrm flipH="1">
              <a:off x="3016" y="1207"/>
              <a:ext cx="544" cy="59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5" name="Line 25"/>
            <p:cNvSpPr>
              <a:spLocks noChangeShapeType="1"/>
            </p:cNvSpPr>
            <p:nvPr/>
          </p:nvSpPr>
          <p:spPr bwMode="auto">
            <a:xfrm flipH="1" flipV="1">
              <a:off x="3106" y="2251"/>
              <a:ext cx="863" cy="1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6" name="Line 26"/>
            <p:cNvSpPr>
              <a:spLocks noChangeShapeType="1"/>
            </p:cNvSpPr>
            <p:nvPr/>
          </p:nvSpPr>
          <p:spPr bwMode="auto">
            <a:xfrm flipH="1">
              <a:off x="3132" y="1752"/>
              <a:ext cx="862" cy="2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7" name="Line 27"/>
            <p:cNvSpPr>
              <a:spLocks noChangeShapeType="1"/>
            </p:cNvSpPr>
            <p:nvPr/>
          </p:nvSpPr>
          <p:spPr bwMode="auto">
            <a:xfrm flipH="1" flipV="1">
              <a:off x="2945" y="2432"/>
              <a:ext cx="454" cy="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8" name="Line 28"/>
            <p:cNvSpPr>
              <a:spLocks noChangeShapeType="1"/>
            </p:cNvSpPr>
            <p:nvPr/>
          </p:nvSpPr>
          <p:spPr bwMode="auto">
            <a:xfrm>
              <a:off x="1746" y="1207"/>
              <a:ext cx="499" cy="54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79" name="Line 29"/>
            <p:cNvSpPr>
              <a:spLocks noChangeShapeType="1"/>
            </p:cNvSpPr>
            <p:nvPr/>
          </p:nvSpPr>
          <p:spPr bwMode="auto">
            <a:xfrm>
              <a:off x="1292" y="1797"/>
              <a:ext cx="817" cy="22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80" name="Line 30"/>
            <p:cNvSpPr>
              <a:spLocks noChangeShapeType="1"/>
            </p:cNvSpPr>
            <p:nvPr/>
          </p:nvSpPr>
          <p:spPr bwMode="auto">
            <a:xfrm flipV="1">
              <a:off x="1791" y="2432"/>
              <a:ext cx="499" cy="4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9481" name="Line 31"/>
            <p:cNvSpPr>
              <a:spLocks noChangeShapeType="1"/>
            </p:cNvSpPr>
            <p:nvPr/>
          </p:nvSpPr>
          <p:spPr bwMode="auto">
            <a:xfrm flipV="1">
              <a:off x="1348" y="2231"/>
              <a:ext cx="771" cy="1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dirty="0" smtClean="0"/>
              <a:t>STF </a:t>
            </a:r>
            <a:r>
              <a:rPr lang="en-US" dirty="0"/>
              <a:t>R</a:t>
            </a:r>
            <a:r>
              <a:rPr lang="en-US" dirty="0" smtClean="0"/>
              <a:t>isk </a:t>
            </a:r>
            <a:r>
              <a:rPr lang="en-US" dirty="0"/>
              <a:t>F</a:t>
            </a:r>
            <a:r>
              <a:rPr lang="en-US" dirty="0" smtClean="0"/>
              <a:t>actor 1 – Surface composition</a:t>
            </a:r>
          </a:p>
        </p:txBody>
      </p:sp>
      <p:sp>
        <p:nvSpPr>
          <p:cNvPr id="20483" name="Rectangle 3"/>
          <p:cNvSpPr>
            <a:spLocks noGrp="1" noChangeArrowheads="1"/>
          </p:cNvSpPr>
          <p:nvPr>
            <p:ph idx="1"/>
          </p:nvPr>
        </p:nvSpPr>
        <p:spPr/>
        <p:txBody>
          <a:bodyPr>
            <a:normAutofit/>
          </a:bodyPr>
          <a:lstStyle/>
          <a:p>
            <a:pPr eaLnBrk="1" hangingPunct="1"/>
            <a:r>
              <a:rPr lang="en-US" dirty="0" smtClean="0"/>
              <a:t>Type of walking/working surface, interior or exterior</a:t>
            </a:r>
          </a:p>
          <a:p>
            <a:pPr lvl="1" eaLnBrk="1" hangingPunct="1"/>
            <a:r>
              <a:rPr lang="en-US" dirty="0" smtClean="0"/>
              <a:t>Vinyl composition tile (VCT), carpet, marble terrazzo, asphalt, cement, wood, etc. </a:t>
            </a:r>
          </a:p>
          <a:p>
            <a:pPr eaLnBrk="1" hangingPunct="1"/>
            <a:r>
              <a:rPr lang="en-US" dirty="0" smtClean="0"/>
              <a:t>Suitability for use/environment</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35791587-7323-4854-AB9E-D677536E83A4}"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5D807DE4-6353-430F-89BF-90DE54D86BDF}" type="slidenum">
              <a:rPr lang="en-US"/>
              <a:pPr>
                <a:defRPr/>
              </a:pPr>
              <a:t>7</a:t>
            </a:fld>
            <a:endParaRPr lang="en-US" dirty="0"/>
          </a:p>
        </p:txBody>
      </p:sp>
      <p:pic>
        <p:nvPicPr>
          <p:cNvPr id="10247" name="Picture 8"/>
          <p:cNvPicPr>
            <a:picLocks noChangeArrowheads="1"/>
          </p:cNvPicPr>
          <p:nvPr>
            <p:custDataLst>
              <p:tags r:id="rId1"/>
            </p:custDataLst>
          </p:nvPr>
        </p:nvPicPr>
        <p:blipFill>
          <a:blip r:embed="rId4"/>
          <a:srcRect/>
          <a:stretch>
            <a:fillRect/>
          </a:stretch>
        </p:blipFill>
        <p:spPr bwMode="auto">
          <a:xfrm>
            <a:off x="4429126" y="2786058"/>
            <a:ext cx="4500556" cy="298009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dirty="0"/>
              <a:t>STF Risk Factor 1 – Surface composition</a:t>
            </a:r>
            <a:endParaRPr lang="en-US" dirty="0" smtClean="0"/>
          </a:p>
        </p:txBody>
      </p:sp>
      <p:sp>
        <p:nvSpPr>
          <p:cNvPr id="21507" name="Rectangle 3"/>
          <p:cNvSpPr>
            <a:spLocks noGrp="1" noChangeArrowheads="1"/>
          </p:cNvSpPr>
          <p:nvPr>
            <p:ph idx="1"/>
          </p:nvPr>
        </p:nvSpPr>
        <p:spPr>
          <a:xfrm>
            <a:off x="395289" y="1214438"/>
            <a:ext cx="8424863" cy="4743450"/>
          </a:xfrm>
        </p:spPr>
        <p:txBody>
          <a:bodyPr>
            <a:normAutofit/>
          </a:bodyPr>
          <a:lstStyle/>
          <a:p>
            <a:pPr eaLnBrk="1" hangingPunct="1"/>
            <a:r>
              <a:rPr lang="en-US" dirty="0" smtClean="0"/>
              <a:t>Coefficient of friction - dry</a:t>
            </a:r>
          </a:p>
          <a:p>
            <a:pPr eaLnBrk="1" hangingPunct="1"/>
            <a:r>
              <a:rPr lang="en-US" dirty="0" smtClean="0"/>
              <a:t>Slip resistance - wet</a:t>
            </a:r>
          </a:p>
          <a:p>
            <a:pPr eaLnBrk="1" hangingPunct="1"/>
            <a:r>
              <a:rPr lang="en-US" dirty="0" smtClean="0"/>
              <a:t>Surface asperities or roughness enhance COF or slip resistance</a:t>
            </a:r>
          </a:p>
          <a:p>
            <a:pPr eaLnBrk="1" hangingPunct="1"/>
            <a:r>
              <a:rPr lang="en-US" dirty="0" smtClean="0"/>
              <a:t>Most surfaces are safe when clean and dry</a:t>
            </a:r>
          </a:p>
          <a:p>
            <a:pPr eaLnBrk="1" hangingPunct="1"/>
            <a:r>
              <a:rPr lang="en-US" dirty="0" smtClean="0"/>
              <a:t>Basic facts: Clean, smooth, hard surfaces are safe when dry, but very unsafe when wet.  Similar slip resistance to ice</a:t>
            </a:r>
          </a:p>
          <a:p>
            <a:pPr eaLnBrk="1" hangingPunct="1"/>
            <a:r>
              <a:rPr lang="en-US" dirty="0" smtClean="0"/>
              <a:t>ASTM F1637.10</a:t>
            </a:r>
          </a:p>
          <a:p>
            <a:pPr lvl="1" eaLnBrk="1" hangingPunct="1"/>
            <a:r>
              <a:rPr lang="en-US" dirty="0" smtClean="0"/>
              <a:t>Exterior walking surfaces shall be slip resistant</a:t>
            </a:r>
          </a:p>
          <a:p>
            <a:pPr lvl="1" eaLnBrk="1" hangingPunct="1"/>
            <a:r>
              <a:rPr lang="en-US" dirty="0" smtClean="0"/>
              <a:t>Interior walking surfaces that are not slip </a:t>
            </a:r>
          </a:p>
          <a:p>
            <a:pPr lvl="1" eaLnBrk="1" hangingPunct="1">
              <a:buFontTx/>
              <a:buNone/>
            </a:pPr>
            <a:r>
              <a:rPr lang="en-US" dirty="0" smtClean="0"/>
              <a:t>	resistant shall be maintained dry</a:t>
            </a:r>
          </a:p>
          <a:p>
            <a:pPr eaLnBrk="1" hangingPunct="1"/>
            <a:r>
              <a:rPr lang="en-US" b="1" dirty="0" smtClean="0"/>
              <a:t>Don’t forget about your own residence</a:t>
            </a:r>
            <a:r>
              <a:rPr lang="en-US" dirty="0" smtClean="0"/>
              <a:t>	</a:t>
            </a:r>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39A64238-9147-4D9D-89B5-1FEA0318C030}"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6DB263E0-78FB-47AF-9ACA-4EA1FC86ADD1}" type="slidenum">
              <a:rPr lang="en-US"/>
              <a:pPr>
                <a:defRPr/>
              </a:pPr>
              <a:t>8</a:t>
            </a:fld>
            <a:endParaRPr lang="en-US" dirty="0"/>
          </a:p>
        </p:txBody>
      </p:sp>
      <p:pic>
        <p:nvPicPr>
          <p:cNvPr id="11271" name="Picture 5"/>
          <p:cNvPicPr>
            <a:picLocks noChangeArrowheads="1"/>
          </p:cNvPicPr>
          <p:nvPr>
            <p:custDataLst>
              <p:tags r:id="rId1"/>
            </p:custDataLst>
          </p:nvPr>
        </p:nvPicPr>
        <p:blipFill>
          <a:blip r:embed="rId4"/>
          <a:srcRect/>
          <a:stretch>
            <a:fillRect/>
          </a:stretch>
        </p:blipFill>
        <p:spPr bwMode="auto">
          <a:xfrm>
            <a:off x="6084169" y="3933056"/>
            <a:ext cx="2845528" cy="2402742"/>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dirty="0"/>
              <a:t>STF Risk Factor 1 – Surface composition</a:t>
            </a:r>
            <a:endParaRPr lang="en-US" dirty="0" smtClean="0"/>
          </a:p>
        </p:txBody>
      </p:sp>
      <p:sp>
        <p:nvSpPr>
          <p:cNvPr id="22531" name="Rectangle 3"/>
          <p:cNvSpPr>
            <a:spLocks noGrp="1" noChangeArrowheads="1"/>
          </p:cNvSpPr>
          <p:nvPr>
            <p:ph idx="1"/>
          </p:nvPr>
        </p:nvSpPr>
        <p:spPr>
          <a:xfrm>
            <a:off x="395289" y="1214438"/>
            <a:ext cx="8424863" cy="4743450"/>
          </a:xfrm>
        </p:spPr>
        <p:txBody>
          <a:bodyPr>
            <a:normAutofit/>
          </a:bodyPr>
          <a:lstStyle/>
          <a:p>
            <a:pPr eaLnBrk="1" hangingPunct="1"/>
            <a:r>
              <a:rPr lang="en-US" dirty="0" smtClean="0"/>
              <a:t>Tribometry: Science of measuring slip resistance / shoe traction properties on walking /working surfaces, using a slip meter</a:t>
            </a:r>
          </a:p>
          <a:p>
            <a:pPr eaLnBrk="1" hangingPunct="1"/>
            <a:r>
              <a:rPr lang="en-US" dirty="0" smtClean="0"/>
              <a:t>Slip meters must avoid sticktion in order to be used on wet surfaces</a:t>
            </a:r>
          </a:p>
          <a:p>
            <a:pPr eaLnBrk="1" hangingPunct="1"/>
            <a:r>
              <a:rPr lang="en-US" dirty="0" smtClean="0"/>
              <a:t>Sticktion: Inability to test wet surfaces properly</a:t>
            </a:r>
          </a:p>
          <a:p>
            <a:pPr lvl="1" eaLnBrk="1" hangingPunct="1"/>
            <a:r>
              <a:rPr lang="en-US" dirty="0" smtClean="0"/>
              <a:t>Unit takes additional time to complete test stroke</a:t>
            </a:r>
          </a:p>
          <a:p>
            <a:pPr lvl="1" eaLnBrk="1" hangingPunct="1"/>
            <a:r>
              <a:rPr lang="en-US" dirty="0" smtClean="0"/>
              <a:t>Results in higher readings</a:t>
            </a:r>
          </a:p>
          <a:p>
            <a:pPr eaLnBrk="1" hangingPunct="1"/>
            <a:r>
              <a:rPr lang="en-US" dirty="0" smtClean="0"/>
              <a:t>Must have properties similar to human ambulation</a:t>
            </a:r>
          </a:p>
          <a:p>
            <a:pPr lvl="1" eaLnBrk="1" hangingPunct="1"/>
            <a:r>
              <a:rPr lang="en-US" dirty="0" smtClean="0"/>
              <a:t>Horizontal and vertical/normal movement simultaneously </a:t>
            </a:r>
          </a:p>
          <a:p>
            <a:pPr lvl="1" eaLnBrk="1" hangingPunct="1"/>
            <a:r>
              <a:rPr lang="en-US" dirty="0" smtClean="0"/>
              <a:t>Similar to a human ankle	</a:t>
            </a:r>
          </a:p>
        </p:txBody>
      </p:sp>
      <p:sp>
        <p:nvSpPr>
          <p:cNvPr id="7" name="Date Placeholder 5"/>
          <p:cNvSpPr>
            <a:spLocks noGrp="1"/>
          </p:cNvSpPr>
          <p:nvPr>
            <p:ph type="dt" sz="half" idx="10"/>
          </p:nvPr>
        </p:nvSpPr>
        <p:spPr>
          <a:xfrm>
            <a:off x="1506800" y="6566401"/>
            <a:ext cx="1080000" cy="151200"/>
          </a:xfrm>
        </p:spPr>
        <p:txBody>
          <a:bodyPr>
            <a:normAutofit/>
          </a:bodyPr>
          <a:lstStyle/>
          <a:p>
            <a:pPr>
              <a:defRPr/>
            </a:pPr>
            <a:fld id="{22D5015C-0DAF-418A-866B-23C44093CF85}" type="datetime1">
              <a:rPr lang="en-US"/>
              <a:pPr>
                <a:defRPr/>
              </a:pPr>
              <a:t>11/15/2017</a:t>
            </a:fld>
            <a:endParaRPr lang="en-US" dirty="0"/>
          </a:p>
        </p:txBody>
      </p:sp>
      <p:sp>
        <p:nvSpPr>
          <p:cNvPr id="5" name="Slide Number Placeholder 3"/>
          <p:cNvSpPr>
            <a:spLocks noGrp="1"/>
          </p:cNvSpPr>
          <p:nvPr>
            <p:ph type="sldNum" sz="quarter" idx="12"/>
          </p:nvPr>
        </p:nvSpPr>
        <p:spPr>
          <a:xfrm>
            <a:off x="8460000" y="6566400"/>
            <a:ext cx="360000" cy="151200"/>
          </a:xfrm>
        </p:spPr>
        <p:txBody>
          <a:bodyPr>
            <a:normAutofit/>
          </a:bodyPr>
          <a:lstStyle/>
          <a:p>
            <a:pPr>
              <a:defRPr/>
            </a:pPr>
            <a:fld id="{F098AAFD-8E22-4B1A-AC6B-79D5FC86384F}" type="slidenum">
              <a:rPr lang="en-US"/>
              <a:pPr>
                <a:defRPr/>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_EN_BLU" val="jpg"/>
</p:tagLst>
</file>

<file path=ppt/tags/tag10.xml><?xml version="1.0" encoding="utf-8"?>
<p:tagLst xmlns:a="http://schemas.openxmlformats.org/drawingml/2006/main" xmlns:r="http://schemas.openxmlformats.org/officeDocument/2006/relationships" xmlns:p="http://schemas.openxmlformats.org/presentationml/2006/main">
  <p:tag name="FACTOR" val="0.7935619"/>
</p:tagLst>
</file>

<file path=ppt/tags/tag11.xml><?xml version="1.0" encoding="utf-8"?>
<p:tagLst xmlns:a="http://schemas.openxmlformats.org/drawingml/2006/main" xmlns:r="http://schemas.openxmlformats.org/officeDocument/2006/relationships" xmlns:p="http://schemas.openxmlformats.org/presentationml/2006/main">
  <p:tag name="FACTOR" val="0.8941219"/>
</p:tagLst>
</file>

<file path=ppt/tags/tag12.xml><?xml version="1.0" encoding="utf-8"?>
<p:tagLst xmlns:a="http://schemas.openxmlformats.org/drawingml/2006/main" xmlns:r="http://schemas.openxmlformats.org/officeDocument/2006/relationships" xmlns:p="http://schemas.openxmlformats.org/presentationml/2006/main">
  <p:tag name="FACTOR" val="1.516129"/>
</p:tagLst>
</file>

<file path=ppt/tags/tag13.xml><?xml version="1.0" encoding="utf-8"?>
<p:tagLst xmlns:a="http://schemas.openxmlformats.org/drawingml/2006/main" xmlns:r="http://schemas.openxmlformats.org/officeDocument/2006/relationships" xmlns:p="http://schemas.openxmlformats.org/presentationml/2006/main">
  <p:tag name="FACTOR" val="1.281773"/>
</p:tagLst>
</file>

<file path=ppt/tags/tag14.xml><?xml version="1.0" encoding="utf-8"?>
<p:tagLst xmlns:a="http://schemas.openxmlformats.org/drawingml/2006/main" xmlns:r="http://schemas.openxmlformats.org/officeDocument/2006/relationships" xmlns:p="http://schemas.openxmlformats.org/presentationml/2006/main">
  <p:tag name="FACTOR" val="1.009722"/>
</p:tagLst>
</file>

<file path=ppt/tags/tag15.xml><?xml version="1.0" encoding="utf-8"?>
<p:tagLst xmlns:a="http://schemas.openxmlformats.org/drawingml/2006/main" xmlns:r="http://schemas.openxmlformats.org/officeDocument/2006/relationships" xmlns:p="http://schemas.openxmlformats.org/presentationml/2006/main">
  <p:tag name="FACTOR" val="1.565165"/>
</p:tagLst>
</file>

<file path=ppt/tags/tag16.xml><?xml version="1.0" encoding="utf-8"?>
<p:tagLst xmlns:a="http://schemas.openxmlformats.org/drawingml/2006/main" xmlns:r="http://schemas.openxmlformats.org/officeDocument/2006/relationships" xmlns:p="http://schemas.openxmlformats.org/presentationml/2006/main">
  <p:tag name="FACTOR" val="0.7933724"/>
</p:tagLst>
</file>

<file path=ppt/tags/tag17.xml><?xml version="1.0" encoding="utf-8"?>
<p:tagLst xmlns:a="http://schemas.openxmlformats.org/drawingml/2006/main" xmlns:r="http://schemas.openxmlformats.org/officeDocument/2006/relationships" xmlns:p="http://schemas.openxmlformats.org/presentationml/2006/main">
  <p:tag name="FACTOR" val="1.015984"/>
</p:tagLst>
</file>

<file path=ppt/tags/tag18.xml><?xml version="1.0" encoding="utf-8"?>
<p:tagLst xmlns:a="http://schemas.openxmlformats.org/drawingml/2006/main" xmlns:r="http://schemas.openxmlformats.org/officeDocument/2006/relationships" xmlns:p="http://schemas.openxmlformats.org/presentationml/2006/main">
  <p:tag name="FACTOR" val="0.9327217"/>
</p:tagLst>
</file>

<file path=ppt/tags/tag19.xml><?xml version="1.0" encoding="utf-8"?>
<p:tagLst xmlns:a="http://schemas.openxmlformats.org/drawingml/2006/main" xmlns:r="http://schemas.openxmlformats.org/officeDocument/2006/relationships" xmlns:p="http://schemas.openxmlformats.org/presentationml/2006/main">
  <p:tag name="FACTOR" val="0.8535299"/>
</p:tagLst>
</file>

<file path=ppt/tags/tag2.xml><?xml version="1.0" encoding="utf-8"?>
<p:tagLst xmlns:a="http://schemas.openxmlformats.org/drawingml/2006/main" xmlns:r="http://schemas.openxmlformats.org/officeDocument/2006/relationships" xmlns:p="http://schemas.openxmlformats.org/presentationml/2006/main">
  <p:tag name="Z_EN_BLU" val="jpg"/>
</p:tagLst>
</file>

<file path=ppt/tags/tag20.xml><?xml version="1.0" encoding="utf-8"?>
<p:tagLst xmlns:a="http://schemas.openxmlformats.org/drawingml/2006/main" xmlns:r="http://schemas.openxmlformats.org/officeDocument/2006/relationships" xmlns:p="http://schemas.openxmlformats.org/presentationml/2006/main">
  <p:tag name="FACTOR" val="0.9356193"/>
</p:tagLst>
</file>

<file path=ppt/tags/tag21.xml><?xml version="1.0" encoding="utf-8"?>
<p:tagLst xmlns:a="http://schemas.openxmlformats.org/drawingml/2006/main" xmlns:r="http://schemas.openxmlformats.org/officeDocument/2006/relationships" xmlns:p="http://schemas.openxmlformats.org/presentationml/2006/main">
  <p:tag name="FACTOR" val="1.294118"/>
</p:tagLst>
</file>

<file path=ppt/tags/tag22.xml><?xml version="1.0" encoding="utf-8"?>
<p:tagLst xmlns:a="http://schemas.openxmlformats.org/drawingml/2006/main" xmlns:r="http://schemas.openxmlformats.org/officeDocument/2006/relationships" xmlns:p="http://schemas.openxmlformats.org/presentationml/2006/main">
  <p:tag name="FACTOR" val="0.7424849"/>
</p:tagLst>
</file>

<file path=ppt/tags/tag23.xml><?xml version="1.0" encoding="utf-8"?>
<p:tagLst xmlns:a="http://schemas.openxmlformats.org/drawingml/2006/main" xmlns:r="http://schemas.openxmlformats.org/officeDocument/2006/relationships" xmlns:p="http://schemas.openxmlformats.org/presentationml/2006/main">
  <p:tag name="FACTOR" val="0.7625397"/>
</p:tagLst>
</file>

<file path=ppt/tags/tag24.xml><?xml version="1.0" encoding="utf-8"?>
<p:tagLst xmlns:a="http://schemas.openxmlformats.org/drawingml/2006/main" xmlns:r="http://schemas.openxmlformats.org/officeDocument/2006/relationships" xmlns:p="http://schemas.openxmlformats.org/presentationml/2006/main">
  <p:tag name="FACTOR" val="1.010092"/>
</p:tagLst>
</file>

<file path=ppt/tags/tag25.xml><?xml version="1.0" encoding="utf-8"?>
<p:tagLst xmlns:a="http://schemas.openxmlformats.org/drawingml/2006/main" xmlns:r="http://schemas.openxmlformats.org/officeDocument/2006/relationships" xmlns:p="http://schemas.openxmlformats.org/presentationml/2006/main">
  <p:tag name="FACTOR" val="1.106122"/>
</p:tagLst>
</file>

<file path=ppt/tags/tag3.xml><?xml version="1.0" encoding="utf-8"?>
<p:tagLst xmlns:a="http://schemas.openxmlformats.org/drawingml/2006/main" xmlns:r="http://schemas.openxmlformats.org/officeDocument/2006/relationships" xmlns:p="http://schemas.openxmlformats.org/presentationml/2006/main">
  <p:tag name="FACTOR" val="2.500277"/>
</p:tagLst>
</file>

<file path=ppt/tags/tag4.xml><?xml version="1.0" encoding="utf-8"?>
<p:tagLst xmlns:a="http://schemas.openxmlformats.org/drawingml/2006/main" xmlns:r="http://schemas.openxmlformats.org/officeDocument/2006/relationships" xmlns:p="http://schemas.openxmlformats.org/presentationml/2006/main">
  <p:tag name="FACTOR" val="1.344552"/>
</p:tagLst>
</file>

<file path=ppt/tags/tag5.xml><?xml version="1.0" encoding="utf-8"?>
<p:tagLst xmlns:a="http://schemas.openxmlformats.org/drawingml/2006/main" xmlns:r="http://schemas.openxmlformats.org/officeDocument/2006/relationships" xmlns:p="http://schemas.openxmlformats.org/presentationml/2006/main">
  <p:tag name="FACTOR" val="1.510204"/>
</p:tagLst>
</file>

<file path=ppt/tags/tag6.xml><?xml version="1.0" encoding="utf-8"?>
<p:tagLst xmlns:a="http://schemas.openxmlformats.org/drawingml/2006/main" xmlns:r="http://schemas.openxmlformats.org/officeDocument/2006/relationships" xmlns:p="http://schemas.openxmlformats.org/presentationml/2006/main">
  <p:tag name="FACTOR" val="1.159534"/>
</p:tagLst>
</file>

<file path=ppt/tags/tag7.xml><?xml version="1.0" encoding="utf-8"?>
<p:tagLst xmlns:a="http://schemas.openxmlformats.org/drawingml/2006/main" xmlns:r="http://schemas.openxmlformats.org/officeDocument/2006/relationships" xmlns:p="http://schemas.openxmlformats.org/presentationml/2006/main">
  <p:tag name="FACTOR" val="1.239096"/>
</p:tagLst>
</file>

<file path=ppt/tags/tag8.xml><?xml version="1.0" encoding="utf-8"?>
<p:tagLst xmlns:a="http://schemas.openxmlformats.org/drawingml/2006/main" xmlns:r="http://schemas.openxmlformats.org/officeDocument/2006/relationships" xmlns:p="http://schemas.openxmlformats.org/presentationml/2006/main">
  <p:tag name="FACTOR" val="1.36055"/>
</p:tagLst>
</file>

<file path=ppt/tags/tag9.xml><?xml version="1.0" encoding="utf-8"?>
<p:tagLst xmlns:a="http://schemas.openxmlformats.org/drawingml/2006/main" xmlns:r="http://schemas.openxmlformats.org/officeDocument/2006/relationships" xmlns:p="http://schemas.openxmlformats.org/presentationml/2006/main">
  <p:tag name="FACTOR" val="0.9834621"/>
</p:tagLst>
</file>

<file path=ppt/theme/theme1.xml><?xml version="1.0" encoding="utf-8"?>
<a:theme xmlns:a="http://schemas.openxmlformats.org/drawingml/2006/main" name="Zurich White">
  <a:themeElements>
    <a:clrScheme name="Z Primary and Secondary">
      <a:dk1>
        <a:srgbClr val="000066"/>
      </a:dk1>
      <a:lt1>
        <a:srgbClr val="FFFFFF"/>
      </a:lt1>
      <a:dk2>
        <a:srgbClr val="000066"/>
      </a:dk2>
      <a:lt2>
        <a:srgbClr val="009EFE"/>
      </a:lt2>
      <a:accent1>
        <a:srgbClr val="003399"/>
      </a:accent1>
      <a:accent2>
        <a:srgbClr val="97C1E3"/>
      </a:accent2>
      <a:accent3>
        <a:srgbClr val="4F90C8"/>
      </a:accent3>
      <a:accent4>
        <a:srgbClr val="D5CEB5"/>
      </a:accent4>
      <a:accent5>
        <a:srgbClr val="A89F96"/>
      </a:accent5>
      <a:accent6>
        <a:srgbClr val="E7ECEB"/>
      </a:accent6>
      <a:hlink>
        <a:srgbClr val="009EFE"/>
      </a:hlink>
      <a:folHlink>
        <a:srgbClr val="A89F96"/>
      </a:folHlink>
    </a:clrScheme>
    <a:fontScheme name="Zurich Font">
      <a:majorFont>
        <a:latin typeface="Frutiger 55 Roman"/>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Frutiger 55 Roman" pitchFamily="34" charset="0"/>
          </a:defRPr>
        </a:defPPr>
      </a:lstStyle>
    </a:spDef>
    <a:lnDef>
      <a:spPr bwMode="auto">
        <a:xfrm>
          <a:off x="0" y="0"/>
          <a:ext cx="1" cy="1"/>
        </a:xfrm>
        <a:custGeom>
          <a:avLst/>
          <a:gdLst/>
          <a:ahLst/>
          <a:cxnLst/>
          <a:rect l="0" t="0" r="0" b="0"/>
          <a:pathLst/>
        </a:custGeom>
        <a:solidFill>
          <a:schemeClr val="folHlink">
            <a:alpha val="50000"/>
          </a:scheme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800" b="0" i="0" u="none" strike="noStrike" cap="none" normalizeH="0" baseline="0" smtClean="0">
            <a:ln>
              <a:noFill/>
            </a:ln>
            <a:solidFill>
              <a:schemeClr val="tx1"/>
            </a:solidFill>
            <a:effectLst/>
            <a:latin typeface="Frutiger 55 Roman" pitchFamily="34" charset="0"/>
          </a:defRPr>
        </a:defPPr>
      </a:lstStyle>
    </a:lnDef>
    <a:txDef>
      <a:spPr>
        <a:noFill/>
      </a:spPr>
      <a:bodyPr wrap="none" rtlCol="0">
        <a:spAutoFit/>
      </a:bodyPr>
      <a:lstStyle>
        <a:defPPr algn="l">
          <a:defRPr sz="2000" dirty="0" smtClean="0"/>
        </a:defPPr>
      </a:lstStyle>
    </a:txDef>
  </a:objectDefaults>
  <a:extraClrSchemeLst>
    <a:extraClrScheme>
      <a:clrScheme name="Z Primary and Secondary">
        <a:dk1>
          <a:srgbClr val="000066"/>
        </a:dk1>
        <a:lt1>
          <a:srgbClr val="FFFFFF"/>
        </a:lt1>
        <a:dk2>
          <a:srgbClr val="000066"/>
        </a:dk2>
        <a:lt2>
          <a:srgbClr val="009EFE"/>
        </a:lt2>
        <a:accent1>
          <a:srgbClr val="003399"/>
        </a:accent1>
        <a:accent2>
          <a:srgbClr val="97C1E3"/>
        </a:accent2>
        <a:accent3>
          <a:srgbClr val="4F90C8"/>
        </a:accent3>
        <a:accent4>
          <a:srgbClr val="D5CEB5"/>
        </a:accent4>
        <a:accent5>
          <a:srgbClr val="A89F96"/>
        </a:accent5>
        <a:accent6>
          <a:srgbClr val="E7ECEB"/>
        </a:accent6>
        <a:hlink>
          <a:srgbClr val="009EFE"/>
        </a:hlink>
        <a:folHlink>
          <a:srgbClr val="A89F96"/>
        </a:folHlink>
      </a:clrScheme>
      <a:clrMap bg1="lt1" tx1="dk1" bg2="lt2" tx2="dk2" accent1="accent1" accent2="accent2" accent3="accent3" accent4="accent4" accent5="accent5" accent6="accent6" hlink="hlink" folHlink="folHlink"/>
    </a:extraClrScheme>
  </a:extraClrSchemeLst>
  <a:custClrLst>
    <a:custClr name="Zurich blue 1">
      <a:srgbClr val="003399"/>
    </a:custClr>
    <a:custClr name="Zurich blue 2">
      <a:srgbClr val="000066"/>
    </a:custClr>
    <a:custClr name="Sky blue">
      <a:srgbClr val="009EFE"/>
    </a:custClr>
    <a:custClr name="Mid blue">
      <a:srgbClr val="4F90C8"/>
    </a:custClr>
    <a:custClr name="Light blue">
      <a:srgbClr val="97C1E3"/>
    </a:custClr>
    <a:custClr name="Sand Stone">
      <a:srgbClr val="D5CEB5"/>
    </a:custClr>
    <a:custClr name="Dark stone">
      <a:srgbClr val="A89F96"/>
    </a:custClr>
    <a:custClr name="Dove">
      <a:srgbClr val="E7ECEB"/>
    </a:custClr>
    <a:custClr name="Black">
      <a:srgbClr val="000000"/>
    </a:custClr>
    <a:custClr name="White">
      <a:srgbClr val="FFFFFF"/>
    </a:custClr>
    <a:custClr name="Teal">
      <a:srgbClr val="007396"/>
    </a:custClr>
    <a:custClr name="Turquoise">
      <a:srgbClr val="00BFB3"/>
    </a:custClr>
    <a:custClr name="Lemon">
      <a:srgbClr val="E0E27C"/>
    </a:custClr>
    <a:custClr name="Orange">
      <a:srgbClr val="F69C00"/>
    </a:custClr>
    <a:custClr name="Salmon">
      <a:srgbClr val="EA635C"/>
    </a:custClr>
  </a:custClrLst>
</a:theme>
</file>

<file path=ppt/theme/theme2.xml><?xml version="1.0" encoding="utf-8"?>
<a:theme xmlns:a="http://schemas.openxmlformats.org/drawingml/2006/main" name="Office Theme">
  <a:themeElements>
    <a:clrScheme name="">
      <a:dk1>
        <a:srgbClr val="000066"/>
      </a:dk1>
      <a:lt1>
        <a:srgbClr val="FFFFFF"/>
      </a:lt1>
      <a:dk2>
        <a:srgbClr val="EEEEDD"/>
      </a:dk2>
      <a:lt2>
        <a:srgbClr val="003399"/>
      </a:lt2>
      <a:accent1>
        <a:srgbClr val="AAA999"/>
      </a:accent1>
      <a:accent2>
        <a:srgbClr val="8899BB"/>
      </a:accent2>
      <a:accent3>
        <a:srgbClr val="FFFFFF"/>
      </a:accent3>
      <a:accent4>
        <a:srgbClr val="000056"/>
      </a:accent4>
      <a:accent5>
        <a:srgbClr val="D2D1CA"/>
      </a:accent5>
      <a:accent6>
        <a:srgbClr val="7B8AA9"/>
      </a:accent6>
      <a:hlink>
        <a:srgbClr val="C3CCDD"/>
      </a:hlink>
      <a:folHlink>
        <a:srgbClr val="CCDD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66"/>
      </a:dk1>
      <a:lt1>
        <a:srgbClr val="FFFFFF"/>
      </a:lt1>
      <a:dk2>
        <a:srgbClr val="EEEEDD"/>
      </a:dk2>
      <a:lt2>
        <a:srgbClr val="003399"/>
      </a:lt2>
      <a:accent1>
        <a:srgbClr val="AAA999"/>
      </a:accent1>
      <a:accent2>
        <a:srgbClr val="8899BB"/>
      </a:accent2>
      <a:accent3>
        <a:srgbClr val="FFFFFF"/>
      </a:accent3>
      <a:accent4>
        <a:srgbClr val="000056"/>
      </a:accent4>
      <a:accent5>
        <a:srgbClr val="D2D1CA"/>
      </a:accent5>
      <a:accent6>
        <a:srgbClr val="7B8AA9"/>
      </a:accent6>
      <a:hlink>
        <a:srgbClr val="C3CCDD"/>
      </a:hlink>
      <a:folHlink>
        <a:srgbClr val="CCDD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Pres_white_on_blue</Template>
  <TotalTime>7454</TotalTime>
  <Words>6620</Words>
  <Application>Microsoft Office PowerPoint</Application>
  <PresentationFormat>On-screen Show (4:3)</PresentationFormat>
  <Paragraphs>911</Paragraphs>
  <Slides>45</Slides>
  <Notes>36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Zurich White</vt:lpstr>
      <vt:lpstr>Slip trip and fall (STF) prevention A scientific approach</vt:lpstr>
      <vt:lpstr>Objectives</vt:lpstr>
      <vt:lpstr>Why perform a STF assessment?</vt:lpstr>
      <vt:lpstr>Why perform a STF assessment?</vt:lpstr>
      <vt:lpstr>Zurich’s 10-point STF Approach</vt:lpstr>
      <vt:lpstr>PowerPoint Presentation</vt:lpstr>
      <vt:lpstr>STF Risk Factor 1 – Surface composition</vt:lpstr>
      <vt:lpstr>STF Risk Factor 1 – Surface composition</vt:lpstr>
      <vt:lpstr>STF Risk Factor 1 – Surface composition</vt:lpstr>
      <vt:lpstr>STF Risk Factor 2 – Foreign substance potential</vt:lpstr>
      <vt:lpstr>STF Risk Factor 3 – Surface condition</vt:lpstr>
      <vt:lpstr>STF Risk Factor 4 – Surface changes</vt:lpstr>
      <vt:lpstr>STF Risk Factor 5 – Level changes</vt:lpstr>
      <vt:lpstr>STF Risk Factor 6 – Obstructions</vt:lpstr>
      <vt:lpstr>STF Risk Factor 7 – Visibility</vt:lpstr>
      <vt:lpstr>STF Risk Factor 8 – Stairs</vt:lpstr>
      <vt:lpstr>STF Risk Factor 8 – Stairs</vt:lpstr>
      <vt:lpstr>STF Risk Factor 8 – Stairs</vt:lpstr>
      <vt:lpstr>STF Risk Factor 9 - Human Factors</vt:lpstr>
      <vt:lpstr>STF Risk Factor 10 – Unusual features</vt:lpstr>
      <vt:lpstr>Using the evaluation guide</vt:lpstr>
      <vt:lpstr>Using the evaluation guide</vt:lpstr>
      <vt:lpstr>Using the evaluation guide</vt:lpstr>
      <vt:lpstr>Physical changes</vt:lpstr>
      <vt:lpstr>Administrative changes</vt:lpstr>
      <vt:lpstr>Administrative changes (continued)</vt:lpstr>
      <vt:lpstr>Tribometry</vt:lpstr>
      <vt:lpstr>Who Falls</vt:lpstr>
      <vt:lpstr>Phases of Human Ambulation – (Walking)</vt:lpstr>
      <vt:lpstr>Defining the Hazard</vt:lpstr>
      <vt:lpstr>Engineering Principles</vt:lpstr>
      <vt:lpstr>Required Slip Resistance</vt:lpstr>
      <vt:lpstr>Standards for Testing</vt:lpstr>
      <vt:lpstr>Other Standards</vt:lpstr>
      <vt:lpstr>When to Utilize Tribometry</vt:lpstr>
      <vt:lpstr>Friction and Adhesion</vt:lpstr>
      <vt:lpstr>Available Slip Resistance</vt:lpstr>
      <vt:lpstr>Asperity Types</vt:lpstr>
      <vt:lpstr>STF Resources</vt:lpstr>
      <vt:lpstr>Conclusion</vt:lpstr>
      <vt:lpstr>English XL Variable Incidence Tribometer (VIT)</vt:lpstr>
      <vt:lpstr>English XL Tribometer</vt:lpstr>
      <vt:lpstr>English XL Tribometer</vt:lpstr>
      <vt:lpstr>English XL Tribometer</vt:lpstr>
      <vt:lpstr>PowerPoint Presentation</vt:lpstr>
    </vt:vector>
  </TitlesOfParts>
  <Company>Zurich Financial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RingP</dc:creator>
  <cp:lastModifiedBy>Adam Thomas</cp:lastModifiedBy>
  <cp:revision>659</cp:revision>
  <cp:lastPrinted>2016-11-17T15:24:34Z</cp:lastPrinted>
  <dcterms:created xsi:type="dcterms:W3CDTF">2004-02-23T08:44:06Z</dcterms:created>
  <dcterms:modified xsi:type="dcterms:W3CDTF">2017-11-15T14:42:27Z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a Classification String">
    <vt:lpwstr>INTERNAL USE ONLY</vt:lpwstr>
  </property>
  <property fmtid="{D5CDD505-2E9C-101B-9397-08002B2CF9AE}" pid="3" name="Data Classification Identifier">
    <vt:lpwstr>1dd101ec51a2f103d0d6b0764239b8736c38aace</vt:lpwstr>
  </property>
  <property fmtid="{D5CDD505-2E9C-101B-9397-08002B2CF9AE}" pid="4" name="ZurichVersion">
    <vt:lpwstr>5</vt:lpwstr>
  </property>
</Properties>
</file>